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72" r:id="rId11"/>
    <p:sldId id="266" r:id="rId12"/>
    <p:sldId id="267" r:id="rId13"/>
    <p:sldId id="268" r:id="rId14"/>
    <p:sldId id="270" r:id="rId15"/>
    <p:sldId id="271" r:id="rId16"/>
    <p:sldId id="269" r:id="rId17"/>
    <p:sldId id="26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252" y="-3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121D6-DCC4-B245-97DA-A36FC2B389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38D7EC-F5C1-61BB-F9C9-9B9EEB2F5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CEE89-950D-6667-A1EF-423E66E67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0E32B-A5B8-4261-B896-3BC69B49E400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48D33-7F92-983C-EC2F-DA8CEC245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9015E-F3DA-87EE-B0F5-AB98A23C9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92EA-6F28-463F-8930-1CFD882E5A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7421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CACDC-7F70-9D5C-BB27-9CEE6A3AB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567332-0DEF-4E3D-A6DD-CB3E0A1C6D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DF06B-809D-F22C-8104-E774A2D4F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0E32B-A5B8-4261-B896-3BC69B49E400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3E7348-6BAA-51C2-7FEF-F56F23E39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1B8387-56E1-7064-55D3-E6C179AD2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92EA-6F28-463F-8930-1CFD882E5A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7508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D2241A-7B58-8BC3-48E2-BC1CD34EB2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AE8037-3CB9-E844-6D73-5E64372E24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59E70-8930-AE08-2102-0B62BE1EE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0E32B-A5B8-4261-B896-3BC69B49E400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0D039-0E27-0193-4346-47BF0040D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C3AF5-5A49-1FF8-1D78-C81A8A80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92EA-6F28-463F-8930-1CFD882E5A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9411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FF555-515F-CB46-DE08-83A693D6F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6D901-A6A8-8F78-D4A4-74D2930CA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20C36-652B-5469-1B17-9A8AB4162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0E32B-A5B8-4261-B896-3BC69B49E400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D6043-BAC2-CD90-8474-2E6E8F96F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3CA95-FFE7-C8DD-E645-F6BC0D28C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92EA-6F28-463F-8930-1CFD882E5A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8053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60A1A-430A-F7A3-E7E1-6869506BF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9E1F1B-CDAC-569B-3656-1CA2BA9048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EE2D9-AC5A-BF5E-458E-1CE85E195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0E32B-A5B8-4261-B896-3BC69B49E400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2B0FE-CCB6-97B2-E64B-B3204026D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6E09D-7DB5-873D-5DA2-260528C0A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92EA-6F28-463F-8930-1CFD882E5A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0696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C423B-9C8C-2B62-56BA-D58D6F697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81899-DB13-D6EF-2583-B85FA31B70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7EEDB-828C-1352-597A-73E537681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E30253-49E7-1723-2E4C-5DE35D2D4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0E32B-A5B8-4261-B896-3BC69B49E400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95F239-95B4-84A2-A1A8-7C8075A25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411A25-75A9-771B-ED05-4EF6E7340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92EA-6F28-463F-8930-1CFD882E5A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3398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BE69C-D369-5049-DD49-A3C077BE8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7C726-420D-FCFC-786F-0CBC476E7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196CBF-96DA-43E2-36F3-CDA440CCD7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DBE0C5-3EA1-5884-E3CA-71823212C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015044-20BF-1990-8F96-25CFD9B1F5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044A43-F0BE-5CC0-1F85-BC25F47B2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0E32B-A5B8-4261-B896-3BC69B49E400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2A5651-A605-80EB-4667-0E7924C50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54AE30-A025-31D7-3DF9-1A6339CF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92EA-6F28-463F-8930-1CFD882E5A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82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B1EDC-D9FC-3EED-C823-66800B1A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6735FF-9238-5455-1366-A2D18A3DB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0E32B-A5B8-4261-B896-3BC69B49E400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8DB408-9C02-DCFE-55A7-DFC8A3F41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CAB2AC-38EC-1AD9-AFC6-2159EB9BE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92EA-6F28-463F-8930-1CFD882E5A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6032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23CB67-236C-1957-E4B2-C6D2E5030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0E32B-A5B8-4261-B896-3BC69B49E400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86190C-78EF-5E9B-6E9A-0CD2F344D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7EC5C2-BC27-63E0-BB5C-A0A28E69F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92EA-6F28-463F-8930-1CFD882E5A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7166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3927B-9E9C-7796-44E8-730C7A13C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83E48-F683-DECA-0235-5EE6F2BEB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F3320-36FF-5F1C-96C9-73E458946C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2584BB-FD91-2B53-9864-6C69D72F2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0E32B-A5B8-4261-B896-3BC69B49E400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BA94D4-373D-F621-000E-1A6EC3D2D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CC98A0-F249-ED50-32F4-82CC848FD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92EA-6F28-463F-8930-1CFD882E5A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1299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BC674-42C6-C470-8125-CD05C3201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C1BE56-6170-104E-B780-E4C7058DE9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6823F5-BA58-56D0-9555-D11A9D3AFB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E7EB5-1E08-4669-864A-308A901AE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0E32B-A5B8-4261-B896-3BC69B49E400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10CC0-CE12-F9F9-65D0-BEE06A351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72788A-5D09-D335-451B-018F60F8A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92EA-6F28-463F-8930-1CFD882E5A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4752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46DDD5-D63E-D6DF-35E3-E10CE8F47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23BC5A-E901-7ED8-3FAF-C9BDB47B7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B3F91-B7AF-604A-DCAE-190F4B5BB2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0E32B-A5B8-4261-B896-3BC69B49E400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E296E-16C5-B462-7362-FEE1908DAD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74992D-8AE6-7463-0BBF-C4DC77934D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4592EA-6F28-463F-8930-1CFD882E5A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7618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05A05D06-9C39-1FE1-B35A-D3C4D97D249C}"/>
              </a:ext>
            </a:extLst>
          </p:cNvPr>
          <p:cNvSpPr/>
          <p:nvPr/>
        </p:nvSpPr>
        <p:spPr>
          <a:xfrm>
            <a:off x="514350" y="609600"/>
            <a:ext cx="304800" cy="3048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BD027-E93E-6641-4128-31B2ADBF3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2739"/>
            <a:ext cx="12192000" cy="72353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37EFF5-40AB-D958-1072-AA6CAB5BC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10586" cy="6859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4337A5-5232-0CB0-10BB-EDECECAD8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81414" y="5885465"/>
            <a:ext cx="3010586" cy="6859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0CE04C-3AD0-D462-34C7-4CA466B68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4749">
            <a:off x="-1359361" y="4469938"/>
            <a:ext cx="4052223" cy="40522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474C84-DDD8-66D2-1D4A-984019032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44956">
            <a:off x="8577090" y="-3292884"/>
            <a:ext cx="5831027" cy="58310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27E651-49D7-3B4F-84B4-C72A66E9C1B3}"/>
              </a:ext>
            </a:extLst>
          </p:cNvPr>
          <p:cNvSpPr txBox="1"/>
          <p:nvPr/>
        </p:nvSpPr>
        <p:spPr>
          <a:xfrm>
            <a:off x="1905000" y="2228850"/>
            <a:ext cx="90487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Swipe Race Demo" pitchFamily="2" charset="0"/>
              </a:rPr>
              <a:t>PARROT</a:t>
            </a:r>
            <a:endParaRPr lang="en-IN" sz="6600" dirty="0">
              <a:solidFill>
                <a:schemeClr val="bg1"/>
              </a:solidFill>
              <a:latin typeface="Swipe Race Demo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B0E7F7-5D0D-C31F-4D70-7AE803539024}"/>
              </a:ext>
            </a:extLst>
          </p:cNvPr>
          <p:cNvSpPr txBox="1"/>
          <p:nvPr/>
        </p:nvSpPr>
        <p:spPr>
          <a:xfrm>
            <a:off x="1790700" y="3434557"/>
            <a:ext cx="8753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OCR A Extended" panose="02010509020102010303" pitchFamily="50" charset="0"/>
              </a:rPr>
              <a:t>DESKTOP VOICE ASSISTANCE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94BF256-E103-68D6-E514-7B1A859C6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010586" y="56994"/>
            <a:ext cx="3010586" cy="6859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8C2605D-706F-E1FA-0B73-D8C7FD2AE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9150" y="5885465"/>
            <a:ext cx="3010586" cy="685956"/>
          </a:xfrm>
          <a:prstGeom prst="rect">
            <a:avLst/>
          </a:prstGeom>
        </p:spPr>
      </p:pic>
      <p:sp>
        <p:nvSpPr>
          <p:cNvPr id="25" name="Subtitle 2">
            <a:extLst>
              <a:ext uri="{FF2B5EF4-FFF2-40B4-BE49-F238E27FC236}">
                <a16:creationId xmlns:a16="http://schemas.microsoft.com/office/drawing/2014/main" id="{8CB268FB-83FE-D1E0-D98D-AE28ED2D56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293" y="4415584"/>
            <a:ext cx="4953000" cy="1313243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chemeClr val="bg1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By- Vrushali R. Patil</a:t>
            </a:r>
          </a:p>
          <a:p>
            <a:r>
              <a:rPr lang="en-IN" dirty="0">
                <a:solidFill>
                  <a:schemeClr val="bg1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Pratik P. Holkar</a:t>
            </a:r>
          </a:p>
          <a:p>
            <a:r>
              <a:rPr lang="en-IN" dirty="0">
                <a:solidFill>
                  <a:schemeClr val="bg1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Shrinek B Mungari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D72DA5-073F-7EC8-74C3-06898F8AF323}"/>
              </a:ext>
            </a:extLst>
          </p:cNvPr>
          <p:cNvSpPr txBox="1"/>
          <p:nvPr/>
        </p:nvSpPr>
        <p:spPr>
          <a:xfrm flipH="1">
            <a:off x="-10263947" y="1295400"/>
            <a:ext cx="4697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INTRODUCTION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B348E3-4AEC-227A-3073-0DBDA6941507}"/>
              </a:ext>
            </a:extLst>
          </p:cNvPr>
          <p:cNvSpPr txBox="1"/>
          <p:nvPr/>
        </p:nvSpPr>
        <p:spPr>
          <a:xfrm>
            <a:off x="762000" y="10782300"/>
            <a:ext cx="10915650" cy="45637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Desktop voice assistance is used to run machines like laptop or personal computers on your own commands.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Desktop voice assistance is an application program that understand the natural language and voice commands to complete tasks for users.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Desktop voice assistance is used to perform a typical task like showing date &amp; time, managing emails, openings apps etc. on your commands.</a:t>
            </a:r>
            <a:endParaRPr lang="en-IN" sz="2400" dirty="0">
              <a:solidFill>
                <a:schemeClr val="bg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570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05A05D06-9C39-1FE1-B35A-D3C4D97D249C}"/>
              </a:ext>
            </a:extLst>
          </p:cNvPr>
          <p:cNvSpPr/>
          <p:nvPr/>
        </p:nvSpPr>
        <p:spPr>
          <a:xfrm>
            <a:off x="514350" y="609600"/>
            <a:ext cx="304800" cy="3048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BD027-E93E-6641-4128-31B2ADBF3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8685"/>
            <a:ext cx="12192000" cy="72353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37EFF5-40AB-D958-1072-AA6CAB5BC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943100" y="0"/>
            <a:ext cx="1943100" cy="6859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4337A5-5232-0CB0-10BB-EDECECAD8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5885465"/>
            <a:ext cx="2667000" cy="6859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0CE04C-3AD0-D462-34C7-4CA466B68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39069">
            <a:off x="9355997" y="4582649"/>
            <a:ext cx="5912008" cy="59120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474C84-DDD8-66D2-1D4A-984019032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3945">
            <a:off x="-3635373" y="-4077567"/>
            <a:ext cx="6812870" cy="68128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27E651-49D7-3B4F-84B4-C72A66E9C1B3}"/>
              </a:ext>
            </a:extLst>
          </p:cNvPr>
          <p:cNvSpPr txBox="1"/>
          <p:nvPr/>
        </p:nvSpPr>
        <p:spPr>
          <a:xfrm>
            <a:off x="-13729290" y="2364863"/>
            <a:ext cx="90487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Swipe Race Demo" pitchFamily="2" charset="0"/>
              </a:rPr>
              <a:t>PARROT</a:t>
            </a:r>
            <a:endParaRPr lang="en-IN" sz="6600" dirty="0">
              <a:solidFill>
                <a:schemeClr val="bg1"/>
              </a:solidFill>
              <a:latin typeface="Swipe Race Demo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B0E7F7-5D0D-C31F-4D70-7AE803539024}"/>
              </a:ext>
            </a:extLst>
          </p:cNvPr>
          <p:cNvSpPr txBox="1"/>
          <p:nvPr/>
        </p:nvSpPr>
        <p:spPr>
          <a:xfrm>
            <a:off x="14287500" y="3434557"/>
            <a:ext cx="8753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OCR A Extended" panose="02010509020102010303" pitchFamily="50" charset="0"/>
              </a:rPr>
              <a:t>DESKTOP VOICE ASSISTANCE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94BF256-E103-68D6-E514-7B1A859C6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010586" y="56994"/>
            <a:ext cx="3010586" cy="6859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8C2605D-706F-E1FA-0B73-D8C7FD2AE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9150" y="5885465"/>
            <a:ext cx="3010586" cy="685956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AB2C8C48-DAA1-7FFC-3989-2799E95F10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293" y="9101884"/>
            <a:ext cx="4953000" cy="1313243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chemeClr val="bg1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By- Vrushali R. Patil</a:t>
            </a:r>
          </a:p>
          <a:p>
            <a:r>
              <a:rPr lang="en-IN" dirty="0">
                <a:solidFill>
                  <a:schemeClr val="bg1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Pratik P. Holkar</a:t>
            </a:r>
          </a:p>
          <a:p>
            <a:r>
              <a:rPr lang="en-IN" dirty="0">
                <a:solidFill>
                  <a:schemeClr val="bg1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Shrinek B Mungari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B2A6D7-D179-F3A0-BD53-764F9DAEE363}"/>
              </a:ext>
            </a:extLst>
          </p:cNvPr>
          <p:cNvSpPr txBox="1"/>
          <p:nvPr/>
        </p:nvSpPr>
        <p:spPr>
          <a:xfrm>
            <a:off x="-19152775" y="967948"/>
            <a:ext cx="6605989" cy="770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Use Case diagram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1419A2-B818-7DEB-4FE9-85658FE5E8F4}"/>
              </a:ext>
            </a:extLst>
          </p:cNvPr>
          <p:cNvSpPr txBox="1">
            <a:spLocks/>
          </p:cNvSpPr>
          <p:nvPr/>
        </p:nvSpPr>
        <p:spPr>
          <a:xfrm>
            <a:off x="1983085" y="-150908"/>
            <a:ext cx="8270187" cy="14231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Positive Testing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27B87264-8D16-CB55-60B6-21C4726B7C08}"/>
              </a:ext>
            </a:extLst>
          </p:cNvPr>
          <p:cNvGraphicFramePr>
            <a:graphicFrameLocks/>
          </p:cNvGraphicFramePr>
          <p:nvPr/>
        </p:nvGraphicFramePr>
        <p:xfrm>
          <a:off x="-15864780" y="1783446"/>
          <a:ext cx="11358330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1666">
                  <a:extLst>
                    <a:ext uri="{9D8B030D-6E8A-4147-A177-3AD203B41FA5}">
                      <a16:colId xmlns:a16="http://schemas.microsoft.com/office/drawing/2014/main" val="3120372668"/>
                    </a:ext>
                  </a:extLst>
                </a:gridCol>
                <a:gridCol w="2271666">
                  <a:extLst>
                    <a:ext uri="{9D8B030D-6E8A-4147-A177-3AD203B41FA5}">
                      <a16:colId xmlns:a16="http://schemas.microsoft.com/office/drawing/2014/main" val="1889611062"/>
                    </a:ext>
                  </a:extLst>
                </a:gridCol>
                <a:gridCol w="2271666">
                  <a:extLst>
                    <a:ext uri="{9D8B030D-6E8A-4147-A177-3AD203B41FA5}">
                      <a16:colId xmlns:a16="http://schemas.microsoft.com/office/drawing/2014/main" val="1068074371"/>
                    </a:ext>
                  </a:extLst>
                </a:gridCol>
                <a:gridCol w="2271666">
                  <a:extLst>
                    <a:ext uri="{9D8B030D-6E8A-4147-A177-3AD203B41FA5}">
                      <a16:colId xmlns:a16="http://schemas.microsoft.com/office/drawing/2014/main" val="3955901009"/>
                    </a:ext>
                  </a:extLst>
                </a:gridCol>
                <a:gridCol w="2271666">
                  <a:extLst>
                    <a:ext uri="{9D8B030D-6E8A-4147-A177-3AD203B41FA5}">
                      <a16:colId xmlns:a16="http://schemas.microsoft.com/office/drawing/2014/main" val="3622556133"/>
                    </a:ext>
                  </a:extLst>
                </a:gridCol>
              </a:tblGrid>
              <a:tr h="639518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Module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Test data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Expected results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Actual result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Remark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55129222"/>
                  </a:ext>
                </a:extLst>
              </a:tr>
              <a:tr h="1309489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 using valid username and password/login using invalid username and password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Loging successful</a:t>
                      </a:r>
                    </a:p>
                    <a:p>
                      <a:endParaRPr lang="en-IN" sz="1600" dirty="0">
                        <a:solidFill>
                          <a:schemeClr val="bg1"/>
                        </a:solidFill>
                        <a:latin typeface="Corbel" panose="020B0503020204020204" pitchFamily="34" charset="0"/>
                        <a:ea typeface="Source Code Pro ExtraLight" panose="020B0309030403020204" pitchFamily="49" charset="0"/>
                      </a:endParaRPr>
                    </a:p>
                    <a:p>
                      <a:endParaRPr lang="en-IN" sz="1600" dirty="0">
                        <a:solidFill>
                          <a:schemeClr val="bg1"/>
                        </a:solidFill>
                        <a:latin typeface="Corbel" panose="020B0503020204020204" pitchFamily="34" charset="0"/>
                        <a:ea typeface="Source Code Pro ExtraLight" panose="020B0309030403020204" pitchFamily="49" charset="0"/>
                      </a:endParaRPr>
                    </a:p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Loging unsuccessful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Loging successful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40392289"/>
                  </a:ext>
                </a:extLst>
              </a:tr>
              <a:tr h="822237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Input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Valid input with clear voice/invalid input with noise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Recognising commands</a:t>
                      </a:r>
                    </a:p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Please say that again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Recognising commands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90504758"/>
                  </a:ext>
                </a:extLst>
              </a:tr>
              <a:tr h="334986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Output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IN" sz="1600" dirty="0">
                        <a:solidFill>
                          <a:schemeClr val="bg1"/>
                        </a:solidFill>
                        <a:latin typeface="Corbel" panose="020B0503020204020204" pitchFamily="34" charset="0"/>
                        <a:ea typeface="Source Code Pro ExtraLight" panose="020B0309030403020204" pitchFamily="49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Executing tasks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Executing tasks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77355328"/>
                  </a:ext>
                </a:extLst>
              </a:tr>
              <a:tr h="334986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Module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Test data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Expected results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Actual result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Remark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45612721"/>
                  </a:ext>
                </a:extLst>
              </a:tr>
              <a:tr h="1309489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 using valid username and password/login using invalid username and password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Loging successful</a:t>
                      </a:r>
                    </a:p>
                    <a:p>
                      <a:endParaRPr lang="en-IN" sz="1600" dirty="0">
                        <a:solidFill>
                          <a:schemeClr val="bg1"/>
                        </a:solidFill>
                        <a:latin typeface="Corbel" panose="020B0503020204020204" pitchFamily="34" charset="0"/>
                        <a:ea typeface="Source Code Pro ExtraLight" panose="020B0309030403020204" pitchFamily="49" charset="0"/>
                      </a:endParaRPr>
                    </a:p>
                    <a:p>
                      <a:endParaRPr lang="en-IN" sz="1600" dirty="0">
                        <a:solidFill>
                          <a:schemeClr val="bg1"/>
                        </a:solidFill>
                        <a:latin typeface="Corbel" panose="020B0503020204020204" pitchFamily="34" charset="0"/>
                        <a:ea typeface="Source Code Pro ExtraLight" panose="020B0309030403020204" pitchFamily="49" charset="0"/>
                      </a:endParaRPr>
                    </a:p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Loging unsuccessful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Loging successful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86125138"/>
                  </a:ext>
                </a:extLst>
              </a:tr>
            </a:tbl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E2ABAE01-30B8-CCB1-D5F3-1BD4C8FD9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602663" y="1272264"/>
            <a:ext cx="4578055" cy="496887"/>
          </a:xfrm>
        </p:spPr>
        <p:txBody>
          <a:bodyPr>
            <a:no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ER Diagram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CE9CAC9-74C4-2412-CE7C-A55E1F82BA41}"/>
              </a:ext>
            </a:extLst>
          </p:cNvPr>
          <p:cNvSpPr txBox="1">
            <a:spLocks/>
          </p:cNvSpPr>
          <p:nvPr/>
        </p:nvSpPr>
        <p:spPr>
          <a:xfrm>
            <a:off x="-10808681" y="964725"/>
            <a:ext cx="635707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Database Tables for user table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743FBB37-F21F-75A4-9297-8CB56657F136}"/>
              </a:ext>
            </a:extLst>
          </p:cNvPr>
          <p:cNvGraphicFramePr>
            <a:graphicFrameLocks/>
          </p:cNvGraphicFramePr>
          <p:nvPr/>
        </p:nvGraphicFramePr>
        <p:xfrm>
          <a:off x="20219327" y="3067748"/>
          <a:ext cx="10499360" cy="149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9872">
                  <a:extLst>
                    <a:ext uri="{9D8B030D-6E8A-4147-A177-3AD203B41FA5}">
                      <a16:colId xmlns:a16="http://schemas.microsoft.com/office/drawing/2014/main" val="3120372668"/>
                    </a:ext>
                  </a:extLst>
                </a:gridCol>
                <a:gridCol w="2099872">
                  <a:extLst>
                    <a:ext uri="{9D8B030D-6E8A-4147-A177-3AD203B41FA5}">
                      <a16:colId xmlns:a16="http://schemas.microsoft.com/office/drawing/2014/main" val="1889611062"/>
                    </a:ext>
                  </a:extLst>
                </a:gridCol>
                <a:gridCol w="2099872">
                  <a:extLst>
                    <a:ext uri="{9D8B030D-6E8A-4147-A177-3AD203B41FA5}">
                      <a16:colId xmlns:a16="http://schemas.microsoft.com/office/drawing/2014/main" val="829988618"/>
                    </a:ext>
                  </a:extLst>
                </a:gridCol>
                <a:gridCol w="2099872">
                  <a:extLst>
                    <a:ext uri="{9D8B030D-6E8A-4147-A177-3AD203B41FA5}">
                      <a16:colId xmlns:a16="http://schemas.microsoft.com/office/drawing/2014/main" val="1068074371"/>
                    </a:ext>
                  </a:extLst>
                </a:gridCol>
                <a:gridCol w="2099872">
                  <a:extLst>
                    <a:ext uri="{9D8B030D-6E8A-4147-A177-3AD203B41FA5}">
                      <a16:colId xmlns:a16="http://schemas.microsoft.com/office/drawing/2014/main" val="2718236258"/>
                    </a:ext>
                  </a:extLst>
                </a:gridCol>
              </a:tblGrid>
              <a:tr h="382616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S.no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Attributes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Data Type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Field Length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Constraint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55129222"/>
                  </a:ext>
                </a:extLst>
              </a:tr>
              <a:tr h="353757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1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username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varchar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20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Not null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40392289"/>
                  </a:ext>
                </a:extLst>
              </a:tr>
              <a:tr h="353184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2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password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varchar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8</a:t>
                      </a:r>
                      <a:endParaRPr lang="en-IN" dirty="0">
                        <a:solidFill>
                          <a:schemeClr val="bg1"/>
                        </a:solidFill>
                        <a:latin typeface="Source Code Pro ExtraLight" panose="020B0309030403020204" pitchFamily="49" charset="0"/>
                        <a:ea typeface="Source Code Pro ExtraLight" panose="020B0309030403020204" pitchFamily="49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Not null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90504758"/>
                  </a:ext>
                </a:extLst>
              </a:tr>
              <a:tr h="353757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3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Email ID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varchar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50</a:t>
                      </a:r>
                      <a:endParaRPr lang="en-IN" dirty="0">
                        <a:solidFill>
                          <a:schemeClr val="bg1"/>
                        </a:solidFill>
                        <a:latin typeface="Source Code Pro ExtraLight" panose="020B0309030403020204" pitchFamily="49" charset="0"/>
                        <a:ea typeface="Source Code Pro ExtraLight" panose="020B0309030403020204" pitchFamily="49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Not null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86125138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DAC9595B-6124-AEC3-EDDD-FC47C55D8A28}"/>
              </a:ext>
            </a:extLst>
          </p:cNvPr>
          <p:cNvSpPr txBox="1">
            <a:spLocks/>
          </p:cNvSpPr>
          <p:nvPr/>
        </p:nvSpPr>
        <p:spPr>
          <a:xfrm>
            <a:off x="16195625" y="758249"/>
            <a:ext cx="635707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Unit Testing</a:t>
            </a:r>
            <a:b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</a:br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For Password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C8513484-A49C-EA46-0D96-F62E4F90EDA4}"/>
              </a:ext>
            </a:extLst>
          </p:cNvPr>
          <p:cNvGraphicFramePr>
            <a:graphicFrameLocks/>
          </p:cNvGraphicFramePr>
          <p:nvPr/>
        </p:nvGraphicFramePr>
        <p:xfrm>
          <a:off x="-16675167" y="2620869"/>
          <a:ext cx="11077731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2577">
                  <a:extLst>
                    <a:ext uri="{9D8B030D-6E8A-4147-A177-3AD203B41FA5}">
                      <a16:colId xmlns:a16="http://schemas.microsoft.com/office/drawing/2014/main" val="3120372668"/>
                    </a:ext>
                  </a:extLst>
                </a:gridCol>
                <a:gridCol w="3692577">
                  <a:extLst>
                    <a:ext uri="{9D8B030D-6E8A-4147-A177-3AD203B41FA5}">
                      <a16:colId xmlns:a16="http://schemas.microsoft.com/office/drawing/2014/main" val="1889611062"/>
                    </a:ext>
                  </a:extLst>
                </a:gridCol>
                <a:gridCol w="3692577">
                  <a:extLst>
                    <a:ext uri="{9D8B030D-6E8A-4147-A177-3AD203B41FA5}">
                      <a16:colId xmlns:a16="http://schemas.microsoft.com/office/drawing/2014/main" val="1068074371"/>
                    </a:ext>
                  </a:extLst>
                </a:gridCol>
              </a:tblGrid>
              <a:tr h="391028"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Test Scenario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Test Data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Expected Results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55129222"/>
                  </a:ext>
                </a:extLst>
              </a:tr>
              <a:tr h="902372"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Enter password in proper format</a:t>
                      </a:r>
                    </a:p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Pattern={ }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Vrushali938#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Strong password is expected.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40392289"/>
                  </a:ext>
                </a:extLst>
              </a:tr>
              <a:tr h="631660"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Enter password in wrong format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33344455#33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Please enter valid password .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90504758"/>
                  </a:ext>
                </a:extLst>
              </a:tr>
              <a:tr h="902372"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Blank field 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IN" sz="1800" dirty="0">
                        <a:solidFill>
                          <a:schemeClr val="bg1"/>
                        </a:solidFill>
                        <a:latin typeface="Source Code Pro ExtraLight" panose="020B0309030403020204" pitchFamily="49" charset="0"/>
                        <a:ea typeface="Source Code Pro ExtraLight" panose="020B0309030403020204" pitchFamily="49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Please enter password/This field is compulsory.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86125138"/>
                  </a:ext>
                </a:extLst>
              </a:tr>
            </a:tbl>
          </a:graphicData>
        </a:graphic>
      </p:graphicFrame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2C15A8D1-9FD1-BD75-5019-0627E5AF2C13}"/>
              </a:ext>
            </a:extLst>
          </p:cNvPr>
          <p:cNvGraphicFramePr>
            <a:graphicFrameLocks/>
          </p:cNvGraphicFramePr>
          <p:nvPr/>
        </p:nvGraphicFramePr>
        <p:xfrm>
          <a:off x="16435619" y="1783445"/>
          <a:ext cx="11539950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7990">
                  <a:extLst>
                    <a:ext uri="{9D8B030D-6E8A-4147-A177-3AD203B41FA5}">
                      <a16:colId xmlns:a16="http://schemas.microsoft.com/office/drawing/2014/main" val="3120372668"/>
                    </a:ext>
                  </a:extLst>
                </a:gridCol>
                <a:gridCol w="2307990">
                  <a:extLst>
                    <a:ext uri="{9D8B030D-6E8A-4147-A177-3AD203B41FA5}">
                      <a16:colId xmlns:a16="http://schemas.microsoft.com/office/drawing/2014/main" val="1889611062"/>
                    </a:ext>
                  </a:extLst>
                </a:gridCol>
                <a:gridCol w="2307990">
                  <a:extLst>
                    <a:ext uri="{9D8B030D-6E8A-4147-A177-3AD203B41FA5}">
                      <a16:colId xmlns:a16="http://schemas.microsoft.com/office/drawing/2014/main" val="1068074371"/>
                    </a:ext>
                  </a:extLst>
                </a:gridCol>
                <a:gridCol w="2307990">
                  <a:extLst>
                    <a:ext uri="{9D8B030D-6E8A-4147-A177-3AD203B41FA5}">
                      <a16:colId xmlns:a16="http://schemas.microsoft.com/office/drawing/2014/main" val="3955901009"/>
                    </a:ext>
                  </a:extLst>
                </a:gridCol>
                <a:gridCol w="2307990">
                  <a:extLst>
                    <a:ext uri="{9D8B030D-6E8A-4147-A177-3AD203B41FA5}">
                      <a16:colId xmlns:a16="http://schemas.microsoft.com/office/drawing/2014/main" val="3622556133"/>
                    </a:ext>
                  </a:extLst>
                </a:gridCol>
              </a:tblGrid>
              <a:tr h="364981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Test Scenario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Test Data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Expected Result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Actual Result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Remark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55129222"/>
                  </a:ext>
                </a:extLst>
              </a:tr>
              <a:tr h="577887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Give valid input command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Opening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Opening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40392289"/>
                  </a:ext>
                </a:extLst>
              </a:tr>
              <a:tr h="1307848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Give invalid invalid input command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 coding file(the file that does not exit in the system)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The file you have searching Is not present  in system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Give command once again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90504758"/>
                  </a:ext>
                </a:extLst>
              </a:tr>
              <a:tr h="577887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Not giving input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600">
                        <a:solidFill>
                          <a:schemeClr val="bg1"/>
                        </a:solidFill>
                        <a:latin typeface="Source Code Pro ExtraLight" panose="020B0309030403020204" pitchFamily="49" charset="0"/>
                        <a:ea typeface="Source Code Pro ExtraLight" panose="020B0309030403020204" pitchFamily="49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What can I do for you.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It asks for command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77355328"/>
                  </a:ext>
                </a:extLst>
              </a:tr>
              <a:tr h="334566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Test Scenario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Test Data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Expected Result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Actual Result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Remark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45612721"/>
                  </a:ext>
                </a:extLst>
              </a:tr>
              <a:tr h="577887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Give valid input command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Opening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Opening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86125138"/>
                  </a:ext>
                </a:extLst>
              </a:tr>
            </a:tbl>
          </a:graphicData>
        </a:graphic>
      </p:graphicFrame>
      <p:sp>
        <p:nvSpPr>
          <p:cNvPr id="20" name="Title 1">
            <a:extLst>
              <a:ext uri="{FF2B5EF4-FFF2-40B4-BE49-F238E27FC236}">
                <a16:creationId xmlns:a16="http://schemas.microsoft.com/office/drawing/2014/main" id="{34B2B65B-14E7-43A1-FD1A-163D1B485E78}"/>
              </a:ext>
            </a:extLst>
          </p:cNvPr>
          <p:cNvSpPr txBox="1">
            <a:spLocks/>
          </p:cNvSpPr>
          <p:nvPr/>
        </p:nvSpPr>
        <p:spPr>
          <a:xfrm>
            <a:off x="-13149984" y="510599"/>
            <a:ext cx="815396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Functional Testing</a:t>
            </a:r>
            <a:b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</a:br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For user input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4F5346-121F-1934-F03C-246F4CF2768C}"/>
              </a:ext>
            </a:extLst>
          </p:cNvPr>
          <p:cNvSpPr txBox="1"/>
          <p:nvPr/>
        </p:nvSpPr>
        <p:spPr>
          <a:xfrm>
            <a:off x="1371599" y="-5335548"/>
            <a:ext cx="105536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1">
                    <a:lumMod val="20000"/>
                    <a:lumOff val="80000"/>
                  </a:schemeClr>
                </a:solidFill>
                <a:latin typeface="Goudy Stout" panose="0202090407030B020401" pitchFamily="18" charset="0"/>
              </a:rPr>
              <a:t>Thank You</a:t>
            </a:r>
            <a:endParaRPr lang="en-IN" sz="6600" dirty="0">
              <a:solidFill>
                <a:schemeClr val="accent1">
                  <a:lumMod val="20000"/>
                  <a:lumOff val="80000"/>
                </a:schemeClr>
              </a:solidFill>
              <a:latin typeface="Goudy Stout" panose="0202090407030B020401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CEB5D5B-E17A-7601-681A-C4413AB7B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085" y="1363842"/>
            <a:ext cx="8737254" cy="4933978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BB2FDC00-EE66-838B-AD3B-D89B3F64DDEE}"/>
              </a:ext>
            </a:extLst>
          </p:cNvPr>
          <p:cNvSpPr txBox="1">
            <a:spLocks/>
          </p:cNvSpPr>
          <p:nvPr/>
        </p:nvSpPr>
        <p:spPr>
          <a:xfrm>
            <a:off x="14508160" y="-215075"/>
            <a:ext cx="8257950" cy="13059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Positive Testing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2BC35BF-27DA-BC76-2CF3-C38CED9BD4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87498" y="1132245"/>
            <a:ext cx="9370846" cy="5268528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8B085010-3810-9665-7832-18D940239307}"/>
              </a:ext>
            </a:extLst>
          </p:cNvPr>
          <p:cNvSpPr txBox="1">
            <a:spLocks/>
          </p:cNvSpPr>
          <p:nvPr/>
        </p:nvSpPr>
        <p:spPr>
          <a:xfrm>
            <a:off x="-10217759" y="-284814"/>
            <a:ext cx="8331633" cy="13756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Negative Testing</a:t>
            </a:r>
          </a:p>
        </p:txBody>
      </p:sp>
      <p:pic>
        <p:nvPicPr>
          <p:cNvPr id="28" name="Content Placeholder 8">
            <a:extLst>
              <a:ext uri="{FF2B5EF4-FFF2-40B4-BE49-F238E27FC236}">
                <a16:creationId xmlns:a16="http://schemas.microsoft.com/office/drawing/2014/main" id="{CEFC95D0-74D9-FEC8-F7C6-2C5C926AAB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3502353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43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05A05D06-9C39-1FE1-B35A-D3C4D97D249C}"/>
              </a:ext>
            </a:extLst>
          </p:cNvPr>
          <p:cNvSpPr/>
          <p:nvPr/>
        </p:nvSpPr>
        <p:spPr>
          <a:xfrm>
            <a:off x="514350" y="609600"/>
            <a:ext cx="304800" cy="3048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BD027-E93E-6641-4128-31B2ADBF3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8685"/>
            <a:ext cx="12192000" cy="72353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37EFF5-40AB-D958-1072-AA6CAB5BC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943100" y="0"/>
            <a:ext cx="1943100" cy="6859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4337A5-5232-0CB0-10BB-EDECECAD8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5885465"/>
            <a:ext cx="2667000" cy="6859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0CE04C-3AD0-D462-34C7-4CA466B68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11535">
            <a:off x="-2119208" y="4666052"/>
            <a:ext cx="5267116" cy="52671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474C84-DDD8-66D2-1D4A-984019032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362886" y="-2314764"/>
            <a:ext cx="4629527" cy="46295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27E651-49D7-3B4F-84B4-C72A66E9C1B3}"/>
              </a:ext>
            </a:extLst>
          </p:cNvPr>
          <p:cNvSpPr txBox="1"/>
          <p:nvPr/>
        </p:nvSpPr>
        <p:spPr>
          <a:xfrm>
            <a:off x="-13729290" y="2364863"/>
            <a:ext cx="90487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Swipe Race Demo" pitchFamily="2" charset="0"/>
              </a:rPr>
              <a:t>PARROT</a:t>
            </a:r>
            <a:endParaRPr lang="en-IN" sz="6600" dirty="0">
              <a:solidFill>
                <a:schemeClr val="bg1"/>
              </a:solidFill>
              <a:latin typeface="Swipe Race Demo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B0E7F7-5D0D-C31F-4D70-7AE803539024}"/>
              </a:ext>
            </a:extLst>
          </p:cNvPr>
          <p:cNvSpPr txBox="1"/>
          <p:nvPr/>
        </p:nvSpPr>
        <p:spPr>
          <a:xfrm>
            <a:off x="14287500" y="3434557"/>
            <a:ext cx="8753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OCR A Extended" panose="02010509020102010303" pitchFamily="50" charset="0"/>
              </a:rPr>
              <a:t>DESKTOP VOICE ASSISTANCE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94BF256-E103-68D6-E514-7B1A859C6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010586" y="56994"/>
            <a:ext cx="3010586" cy="6859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8C2605D-706F-E1FA-0B73-D8C7FD2AE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9150" y="5885465"/>
            <a:ext cx="3010586" cy="685956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AB2C8C48-DAA1-7FFC-3989-2799E95F10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293" y="9101884"/>
            <a:ext cx="4953000" cy="1313243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chemeClr val="bg1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By- Vrushali R. Patil</a:t>
            </a:r>
          </a:p>
          <a:p>
            <a:r>
              <a:rPr lang="en-IN" dirty="0">
                <a:solidFill>
                  <a:schemeClr val="bg1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Pratik P. Holkar</a:t>
            </a:r>
          </a:p>
          <a:p>
            <a:r>
              <a:rPr lang="en-IN" dirty="0">
                <a:solidFill>
                  <a:schemeClr val="bg1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Shrinek B Mungari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B2A6D7-D179-F3A0-BD53-764F9DAEE363}"/>
              </a:ext>
            </a:extLst>
          </p:cNvPr>
          <p:cNvSpPr txBox="1"/>
          <p:nvPr/>
        </p:nvSpPr>
        <p:spPr>
          <a:xfrm>
            <a:off x="-19152775" y="967948"/>
            <a:ext cx="6605989" cy="770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Use Case diagram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1419A2-B818-7DEB-4FE9-85658FE5E8F4}"/>
              </a:ext>
            </a:extLst>
          </p:cNvPr>
          <p:cNvSpPr txBox="1">
            <a:spLocks/>
          </p:cNvSpPr>
          <p:nvPr/>
        </p:nvSpPr>
        <p:spPr>
          <a:xfrm>
            <a:off x="-545432" y="116236"/>
            <a:ext cx="8316652" cy="13115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Negative Testing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27B87264-8D16-CB55-60B6-21C4726B7C08}"/>
              </a:ext>
            </a:extLst>
          </p:cNvPr>
          <p:cNvGraphicFramePr>
            <a:graphicFrameLocks/>
          </p:cNvGraphicFramePr>
          <p:nvPr/>
        </p:nvGraphicFramePr>
        <p:xfrm>
          <a:off x="-15864780" y="1783446"/>
          <a:ext cx="11358330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1666">
                  <a:extLst>
                    <a:ext uri="{9D8B030D-6E8A-4147-A177-3AD203B41FA5}">
                      <a16:colId xmlns:a16="http://schemas.microsoft.com/office/drawing/2014/main" val="3120372668"/>
                    </a:ext>
                  </a:extLst>
                </a:gridCol>
                <a:gridCol w="2271666">
                  <a:extLst>
                    <a:ext uri="{9D8B030D-6E8A-4147-A177-3AD203B41FA5}">
                      <a16:colId xmlns:a16="http://schemas.microsoft.com/office/drawing/2014/main" val="1889611062"/>
                    </a:ext>
                  </a:extLst>
                </a:gridCol>
                <a:gridCol w="2271666">
                  <a:extLst>
                    <a:ext uri="{9D8B030D-6E8A-4147-A177-3AD203B41FA5}">
                      <a16:colId xmlns:a16="http://schemas.microsoft.com/office/drawing/2014/main" val="1068074371"/>
                    </a:ext>
                  </a:extLst>
                </a:gridCol>
                <a:gridCol w="2271666">
                  <a:extLst>
                    <a:ext uri="{9D8B030D-6E8A-4147-A177-3AD203B41FA5}">
                      <a16:colId xmlns:a16="http://schemas.microsoft.com/office/drawing/2014/main" val="3955901009"/>
                    </a:ext>
                  </a:extLst>
                </a:gridCol>
                <a:gridCol w="2271666">
                  <a:extLst>
                    <a:ext uri="{9D8B030D-6E8A-4147-A177-3AD203B41FA5}">
                      <a16:colId xmlns:a16="http://schemas.microsoft.com/office/drawing/2014/main" val="3622556133"/>
                    </a:ext>
                  </a:extLst>
                </a:gridCol>
              </a:tblGrid>
              <a:tr h="639518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Module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Test data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Expected results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Actual result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Remark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55129222"/>
                  </a:ext>
                </a:extLst>
              </a:tr>
              <a:tr h="1309489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 using valid username and password/login using invalid username and password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Loging successful</a:t>
                      </a:r>
                    </a:p>
                    <a:p>
                      <a:endParaRPr lang="en-IN" sz="1600" dirty="0">
                        <a:solidFill>
                          <a:schemeClr val="bg1"/>
                        </a:solidFill>
                        <a:latin typeface="Corbel" panose="020B0503020204020204" pitchFamily="34" charset="0"/>
                        <a:ea typeface="Source Code Pro ExtraLight" panose="020B0309030403020204" pitchFamily="49" charset="0"/>
                      </a:endParaRPr>
                    </a:p>
                    <a:p>
                      <a:endParaRPr lang="en-IN" sz="1600" dirty="0">
                        <a:solidFill>
                          <a:schemeClr val="bg1"/>
                        </a:solidFill>
                        <a:latin typeface="Corbel" panose="020B0503020204020204" pitchFamily="34" charset="0"/>
                        <a:ea typeface="Source Code Pro ExtraLight" panose="020B0309030403020204" pitchFamily="49" charset="0"/>
                      </a:endParaRPr>
                    </a:p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Loging unsuccessful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Loging successful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40392289"/>
                  </a:ext>
                </a:extLst>
              </a:tr>
              <a:tr h="822237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Input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Valid input with clear voice/invalid input with noise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Recognising commands</a:t>
                      </a:r>
                    </a:p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Please say that again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Recognising commands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90504758"/>
                  </a:ext>
                </a:extLst>
              </a:tr>
              <a:tr h="334986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Output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IN" sz="1600" dirty="0">
                        <a:solidFill>
                          <a:schemeClr val="bg1"/>
                        </a:solidFill>
                        <a:latin typeface="Corbel" panose="020B0503020204020204" pitchFamily="34" charset="0"/>
                        <a:ea typeface="Source Code Pro ExtraLight" panose="020B0309030403020204" pitchFamily="49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Executing tasks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Executing tasks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77355328"/>
                  </a:ext>
                </a:extLst>
              </a:tr>
              <a:tr h="334986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Module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Test data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Expected results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Actual result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Remark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45612721"/>
                  </a:ext>
                </a:extLst>
              </a:tr>
              <a:tr h="1309489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 using valid username and password/login using invalid username and password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Loging successful</a:t>
                      </a:r>
                    </a:p>
                    <a:p>
                      <a:endParaRPr lang="en-IN" sz="1600" dirty="0">
                        <a:solidFill>
                          <a:schemeClr val="bg1"/>
                        </a:solidFill>
                        <a:latin typeface="Corbel" panose="020B0503020204020204" pitchFamily="34" charset="0"/>
                        <a:ea typeface="Source Code Pro ExtraLight" panose="020B0309030403020204" pitchFamily="49" charset="0"/>
                      </a:endParaRPr>
                    </a:p>
                    <a:p>
                      <a:endParaRPr lang="en-IN" sz="1600" dirty="0">
                        <a:solidFill>
                          <a:schemeClr val="bg1"/>
                        </a:solidFill>
                        <a:latin typeface="Corbel" panose="020B0503020204020204" pitchFamily="34" charset="0"/>
                        <a:ea typeface="Source Code Pro ExtraLight" panose="020B0309030403020204" pitchFamily="49" charset="0"/>
                      </a:endParaRPr>
                    </a:p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Loging unsuccessful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Loging successful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86125138"/>
                  </a:ext>
                </a:extLst>
              </a:tr>
            </a:tbl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E2ABAE01-30B8-CCB1-D5F3-1BD4C8FD9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602663" y="1272264"/>
            <a:ext cx="4578055" cy="496887"/>
          </a:xfrm>
        </p:spPr>
        <p:txBody>
          <a:bodyPr>
            <a:no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ER Diagram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CE9CAC9-74C4-2412-CE7C-A55E1F82BA41}"/>
              </a:ext>
            </a:extLst>
          </p:cNvPr>
          <p:cNvSpPr txBox="1">
            <a:spLocks/>
          </p:cNvSpPr>
          <p:nvPr/>
        </p:nvSpPr>
        <p:spPr>
          <a:xfrm>
            <a:off x="-10808681" y="964725"/>
            <a:ext cx="635707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Database Tables for user table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743FBB37-F21F-75A4-9297-8CB56657F136}"/>
              </a:ext>
            </a:extLst>
          </p:cNvPr>
          <p:cNvGraphicFramePr>
            <a:graphicFrameLocks/>
          </p:cNvGraphicFramePr>
          <p:nvPr/>
        </p:nvGraphicFramePr>
        <p:xfrm>
          <a:off x="20219327" y="3067748"/>
          <a:ext cx="10499360" cy="149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9872">
                  <a:extLst>
                    <a:ext uri="{9D8B030D-6E8A-4147-A177-3AD203B41FA5}">
                      <a16:colId xmlns:a16="http://schemas.microsoft.com/office/drawing/2014/main" val="3120372668"/>
                    </a:ext>
                  </a:extLst>
                </a:gridCol>
                <a:gridCol w="2099872">
                  <a:extLst>
                    <a:ext uri="{9D8B030D-6E8A-4147-A177-3AD203B41FA5}">
                      <a16:colId xmlns:a16="http://schemas.microsoft.com/office/drawing/2014/main" val="1889611062"/>
                    </a:ext>
                  </a:extLst>
                </a:gridCol>
                <a:gridCol w="2099872">
                  <a:extLst>
                    <a:ext uri="{9D8B030D-6E8A-4147-A177-3AD203B41FA5}">
                      <a16:colId xmlns:a16="http://schemas.microsoft.com/office/drawing/2014/main" val="829988618"/>
                    </a:ext>
                  </a:extLst>
                </a:gridCol>
                <a:gridCol w="2099872">
                  <a:extLst>
                    <a:ext uri="{9D8B030D-6E8A-4147-A177-3AD203B41FA5}">
                      <a16:colId xmlns:a16="http://schemas.microsoft.com/office/drawing/2014/main" val="1068074371"/>
                    </a:ext>
                  </a:extLst>
                </a:gridCol>
                <a:gridCol w="2099872">
                  <a:extLst>
                    <a:ext uri="{9D8B030D-6E8A-4147-A177-3AD203B41FA5}">
                      <a16:colId xmlns:a16="http://schemas.microsoft.com/office/drawing/2014/main" val="2718236258"/>
                    </a:ext>
                  </a:extLst>
                </a:gridCol>
              </a:tblGrid>
              <a:tr h="382616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S.no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Attributes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Data Type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Field Length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Constraint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55129222"/>
                  </a:ext>
                </a:extLst>
              </a:tr>
              <a:tr h="353757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1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username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varchar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20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Not null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40392289"/>
                  </a:ext>
                </a:extLst>
              </a:tr>
              <a:tr h="353184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2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password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varchar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8</a:t>
                      </a:r>
                      <a:endParaRPr lang="en-IN" dirty="0">
                        <a:solidFill>
                          <a:schemeClr val="bg1"/>
                        </a:solidFill>
                        <a:latin typeface="Source Code Pro ExtraLight" panose="020B0309030403020204" pitchFamily="49" charset="0"/>
                        <a:ea typeface="Source Code Pro ExtraLight" panose="020B0309030403020204" pitchFamily="49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Not null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90504758"/>
                  </a:ext>
                </a:extLst>
              </a:tr>
              <a:tr h="353757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3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Email ID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varchar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50</a:t>
                      </a:r>
                      <a:endParaRPr lang="en-IN" dirty="0">
                        <a:solidFill>
                          <a:schemeClr val="bg1"/>
                        </a:solidFill>
                        <a:latin typeface="Source Code Pro ExtraLight" panose="020B0309030403020204" pitchFamily="49" charset="0"/>
                        <a:ea typeface="Source Code Pro ExtraLight" panose="020B0309030403020204" pitchFamily="49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Not null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86125138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DAC9595B-6124-AEC3-EDDD-FC47C55D8A28}"/>
              </a:ext>
            </a:extLst>
          </p:cNvPr>
          <p:cNvSpPr txBox="1">
            <a:spLocks/>
          </p:cNvSpPr>
          <p:nvPr/>
        </p:nvSpPr>
        <p:spPr>
          <a:xfrm>
            <a:off x="16195625" y="758249"/>
            <a:ext cx="635707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Unit Testing</a:t>
            </a:r>
            <a:b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</a:br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For Password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C8513484-A49C-EA46-0D96-F62E4F90EDA4}"/>
              </a:ext>
            </a:extLst>
          </p:cNvPr>
          <p:cNvGraphicFramePr>
            <a:graphicFrameLocks/>
          </p:cNvGraphicFramePr>
          <p:nvPr/>
        </p:nvGraphicFramePr>
        <p:xfrm>
          <a:off x="-16675167" y="2620869"/>
          <a:ext cx="11077731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2577">
                  <a:extLst>
                    <a:ext uri="{9D8B030D-6E8A-4147-A177-3AD203B41FA5}">
                      <a16:colId xmlns:a16="http://schemas.microsoft.com/office/drawing/2014/main" val="3120372668"/>
                    </a:ext>
                  </a:extLst>
                </a:gridCol>
                <a:gridCol w="3692577">
                  <a:extLst>
                    <a:ext uri="{9D8B030D-6E8A-4147-A177-3AD203B41FA5}">
                      <a16:colId xmlns:a16="http://schemas.microsoft.com/office/drawing/2014/main" val="1889611062"/>
                    </a:ext>
                  </a:extLst>
                </a:gridCol>
                <a:gridCol w="3692577">
                  <a:extLst>
                    <a:ext uri="{9D8B030D-6E8A-4147-A177-3AD203B41FA5}">
                      <a16:colId xmlns:a16="http://schemas.microsoft.com/office/drawing/2014/main" val="1068074371"/>
                    </a:ext>
                  </a:extLst>
                </a:gridCol>
              </a:tblGrid>
              <a:tr h="391028"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Test Scenario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Test Data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Expected Results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55129222"/>
                  </a:ext>
                </a:extLst>
              </a:tr>
              <a:tr h="902372"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Enter password in proper format</a:t>
                      </a:r>
                    </a:p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Pattern={ }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Vrushali938#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Strong password is expected.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40392289"/>
                  </a:ext>
                </a:extLst>
              </a:tr>
              <a:tr h="631660"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Enter password in wrong format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33344455#33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Please enter valid password .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90504758"/>
                  </a:ext>
                </a:extLst>
              </a:tr>
              <a:tr h="902372"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Blank field 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IN" sz="1800" dirty="0">
                        <a:solidFill>
                          <a:schemeClr val="bg1"/>
                        </a:solidFill>
                        <a:latin typeface="Source Code Pro ExtraLight" panose="020B0309030403020204" pitchFamily="49" charset="0"/>
                        <a:ea typeface="Source Code Pro ExtraLight" panose="020B0309030403020204" pitchFamily="49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Please enter password/This field is compulsory.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86125138"/>
                  </a:ext>
                </a:extLst>
              </a:tr>
            </a:tbl>
          </a:graphicData>
        </a:graphic>
      </p:graphicFrame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2C15A8D1-9FD1-BD75-5019-0627E5AF2C13}"/>
              </a:ext>
            </a:extLst>
          </p:cNvPr>
          <p:cNvGraphicFramePr>
            <a:graphicFrameLocks/>
          </p:cNvGraphicFramePr>
          <p:nvPr/>
        </p:nvGraphicFramePr>
        <p:xfrm>
          <a:off x="16435619" y="1783445"/>
          <a:ext cx="11539950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7990">
                  <a:extLst>
                    <a:ext uri="{9D8B030D-6E8A-4147-A177-3AD203B41FA5}">
                      <a16:colId xmlns:a16="http://schemas.microsoft.com/office/drawing/2014/main" val="3120372668"/>
                    </a:ext>
                  </a:extLst>
                </a:gridCol>
                <a:gridCol w="2307990">
                  <a:extLst>
                    <a:ext uri="{9D8B030D-6E8A-4147-A177-3AD203B41FA5}">
                      <a16:colId xmlns:a16="http://schemas.microsoft.com/office/drawing/2014/main" val="1889611062"/>
                    </a:ext>
                  </a:extLst>
                </a:gridCol>
                <a:gridCol w="2307990">
                  <a:extLst>
                    <a:ext uri="{9D8B030D-6E8A-4147-A177-3AD203B41FA5}">
                      <a16:colId xmlns:a16="http://schemas.microsoft.com/office/drawing/2014/main" val="1068074371"/>
                    </a:ext>
                  </a:extLst>
                </a:gridCol>
                <a:gridCol w="2307990">
                  <a:extLst>
                    <a:ext uri="{9D8B030D-6E8A-4147-A177-3AD203B41FA5}">
                      <a16:colId xmlns:a16="http://schemas.microsoft.com/office/drawing/2014/main" val="3955901009"/>
                    </a:ext>
                  </a:extLst>
                </a:gridCol>
                <a:gridCol w="2307990">
                  <a:extLst>
                    <a:ext uri="{9D8B030D-6E8A-4147-A177-3AD203B41FA5}">
                      <a16:colId xmlns:a16="http://schemas.microsoft.com/office/drawing/2014/main" val="3622556133"/>
                    </a:ext>
                  </a:extLst>
                </a:gridCol>
              </a:tblGrid>
              <a:tr h="364981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Test Scenario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Test Data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Expected Result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Actual Result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Remark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55129222"/>
                  </a:ext>
                </a:extLst>
              </a:tr>
              <a:tr h="577887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Give valid input command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Opening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Opening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40392289"/>
                  </a:ext>
                </a:extLst>
              </a:tr>
              <a:tr h="1307848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Give invalid invalid input command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 coding file(the file that does not exit in the system)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The file you have searching Is not present  in system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Give command once again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90504758"/>
                  </a:ext>
                </a:extLst>
              </a:tr>
              <a:tr h="577887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Not giving input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600">
                        <a:solidFill>
                          <a:schemeClr val="bg1"/>
                        </a:solidFill>
                        <a:latin typeface="Source Code Pro ExtraLight" panose="020B0309030403020204" pitchFamily="49" charset="0"/>
                        <a:ea typeface="Source Code Pro ExtraLight" panose="020B0309030403020204" pitchFamily="49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What can I do for you.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It asks for command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77355328"/>
                  </a:ext>
                </a:extLst>
              </a:tr>
              <a:tr h="334566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Test Scenario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Test Data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Expected Result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Actual Result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Remark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45612721"/>
                  </a:ext>
                </a:extLst>
              </a:tr>
              <a:tr h="577887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Give valid input command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Opening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Opening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86125138"/>
                  </a:ext>
                </a:extLst>
              </a:tr>
            </a:tbl>
          </a:graphicData>
        </a:graphic>
      </p:graphicFrame>
      <p:sp>
        <p:nvSpPr>
          <p:cNvPr id="20" name="Title 1">
            <a:extLst>
              <a:ext uri="{FF2B5EF4-FFF2-40B4-BE49-F238E27FC236}">
                <a16:creationId xmlns:a16="http://schemas.microsoft.com/office/drawing/2014/main" id="{34B2B65B-14E7-43A1-FD1A-163D1B485E78}"/>
              </a:ext>
            </a:extLst>
          </p:cNvPr>
          <p:cNvSpPr txBox="1">
            <a:spLocks/>
          </p:cNvSpPr>
          <p:nvPr/>
        </p:nvSpPr>
        <p:spPr>
          <a:xfrm>
            <a:off x="-13149984" y="510599"/>
            <a:ext cx="815396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Functional Testing</a:t>
            </a:r>
            <a:b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</a:br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For user input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4F5346-121F-1934-F03C-246F4CF2768C}"/>
              </a:ext>
            </a:extLst>
          </p:cNvPr>
          <p:cNvSpPr txBox="1"/>
          <p:nvPr/>
        </p:nvSpPr>
        <p:spPr>
          <a:xfrm>
            <a:off x="1371599" y="-5335548"/>
            <a:ext cx="105536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1">
                    <a:lumMod val="20000"/>
                    <a:lumOff val="80000"/>
                  </a:schemeClr>
                </a:solidFill>
                <a:latin typeface="Goudy Stout" panose="0202090407030B020401" pitchFamily="18" charset="0"/>
              </a:rPr>
              <a:t>Thank You</a:t>
            </a:r>
            <a:endParaRPr lang="en-IN" sz="6600" dirty="0">
              <a:solidFill>
                <a:schemeClr val="accent1">
                  <a:lumMod val="20000"/>
                  <a:lumOff val="80000"/>
                </a:schemeClr>
              </a:solidFill>
              <a:latin typeface="Goudy Stout" panose="0202090407030B020401" pitchFamily="18" charset="0"/>
            </a:endParaRPr>
          </a:p>
        </p:txBody>
      </p:sp>
      <p:pic>
        <p:nvPicPr>
          <p:cNvPr id="22" name="Content Placeholder 8">
            <a:extLst>
              <a:ext uri="{FF2B5EF4-FFF2-40B4-BE49-F238E27FC236}">
                <a16:creationId xmlns:a16="http://schemas.microsoft.com/office/drawing/2014/main" id="{C9600E2C-7DD8-24BF-C3CF-AAB55CD9F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215" y="1670989"/>
            <a:ext cx="7739489" cy="4351338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C6B612AE-DE6B-67AE-626E-4E60EA163014}"/>
              </a:ext>
            </a:extLst>
          </p:cNvPr>
          <p:cNvSpPr txBox="1">
            <a:spLocks/>
          </p:cNvSpPr>
          <p:nvPr/>
        </p:nvSpPr>
        <p:spPr>
          <a:xfrm>
            <a:off x="15849597" y="-150908"/>
            <a:ext cx="8296135" cy="13701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Positive Testing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1F6F52A-C5C8-585D-E97E-19A32F4DE9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80785" y="1363842"/>
            <a:ext cx="8737254" cy="4933978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1822058C-BBD6-942B-A121-3C63AE73EE29}"/>
              </a:ext>
            </a:extLst>
          </p:cNvPr>
          <p:cNvSpPr txBox="1">
            <a:spLocks/>
          </p:cNvSpPr>
          <p:nvPr/>
        </p:nvSpPr>
        <p:spPr>
          <a:xfrm>
            <a:off x="1983085" y="-6182739"/>
            <a:ext cx="8270187" cy="14231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Positive Testing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2998E346-8C99-2DC2-EEE1-56A12601B16F}"/>
              </a:ext>
            </a:extLst>
          </p:cNvPr>
          <p:cNvSpPr txBox="1">
            <a:spLocks/>
          </p:cNvSpPr>
          <p:nvPr/>
        </p:nvSpPr>
        <p:spPr>
          <a:xfrm>
            <a:off x="-128631" y="-4706997"/>
            <a:ext cx="8169639" cy="13041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Listening Interface</a:t>
            </a:r>
          </a:p>
        </p:txBody>
      </p:sp>
      <p:pic>
        <p:nvPicPr>
          <p:cNvPr id="29" name="Content Placeholder 16">
            <a:extLst>
              <a:ext uri="{FF2B5EF4-FFF2-40B4-BE49-F238E27FC236}">
                <a16:creationId xmlns:a16="http://schemas.microsoft.com/office/drawing/2014/main" id="{1E7524B1-3A1D-5B81-0790-8FA3B49825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714" y="10635610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68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05A05D06-9C39-1FE1-B35A-D3C4D97D249C}"/>
              </a:ext>
            </a:extLst>
          </p:cNvPr>
          <p:cNvSpPr/>
          <p:nvPr/>
        </p:nvSpPr>
        <p:spPr>
          <a:xfrm>
            <a:off x="514350" y="609600"/>
            <a:ext cx="304800" cy="3048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BD027-E93E-6641-4128-31B2ADBF3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3228"/>
            <a:ext cx="12192000" cy="72353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37EFF5-40AB-D958-1072-AA6CAB5BC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943100" y="0"/>
            <a:ext cx="1943100" cy="6859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4337A5-5232-0CB0-10BB-EDECECAD8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5885465"/>
            <a:ext cx="2667000" cy="6859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0CE04C-3AD0-D462-34C7-4CA466B68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20062">
            <a:off x="9857695" y="-467748"/>
            <a:ext cx="7793496" cy="77934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474C84-DDD8-66D2-1D4A-984019032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5072859" y="4431"/>
            <a:ext cx="7661031" cy="76610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27E651-49D7-3B4F-84B4-C72A66E9C1B3}"/>
              </a:ext>
            </a:extLst>
          </p:cNvPr>
          <p:cNvSpPr txBox="1"/>
          <p:nvPr/>
        </p:nvSpPr>
        <p:spPr>
          <a:xfrm>
            <a:off x="-13729290" y="2364863"/>
            <a:ext cx="90487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Swipe Race Demo" pitchFamily="2" charset="0"/>
              </a:rPr>
              <a:t>PARROT</a:t>
            </a:r>
            <a:endParaRPr lang="en-IN" sz="6600" dirty="0">
              <a:solidFill>
                <a:schemeClr val="bg1"/>
              </a:solidFill>
              <a:latin typeface="Swipe Race Demo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B0E7F7-5D0D-C31F-4D70-7AE803539024}"/>
              </a:ext>
            </a:extLst>
          </p:cNvPr>
          <p:cNvSpPr txBox="1"/>
          <p:nvPr/>
        </p:nvSpPr>
        <p:spPr>
          <a:xfrm>
            <a:off x="14287500" y="3434557"/>
            <a:ext cx="8753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OCR A Extended" panose="02010509020102010303" pitchFamily="50" charset="0"/>
              </a:rPr>
              <a:t>DESKTOP VOICE ASSISTANCE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94BF256-E103-68D6-E514-7B1A859C6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010586" y="56994"/>
            <a:ext cx="3010586" cy="6859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8C2605D-706F-E1FA-0B73-D8C7FD2AE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9150" y="5885465"/>
            <a:ext cx="3010586" cy="685956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AB2C8C48-DAA1-7FFC-3989-2799E95F10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293" y="9101884"/>
            <a:ext cx="4953000" cy="1313243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chemeClr val="bg1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By- Vrushali R. Patil</a:t>
            </a:r>
          </a:p>
          <a:p>
            <a:r>
              <a:rPr lang="en-IN" dirty="0">
                <a:solidFill>
                  <a:schemeClr val="bg1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Pratik P. Holkar</a:t>
            </a:r>
          </a:p>
          <a:p>
            <a:r>
              <a:rPr lang="en-IN" dirty="0">
                <a:solidFill>
                  <a:schemeClr val="bg1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Shrinek B Mungari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B2A6D7-D179-F3A0-BD53-764F9DAEE363}"/>
              </a:ext>
            </a:extLst>
          </p:cNvPr>
          <p:cNvSpPr txBox="1"/>
          <p:nvPr/>
        </p:nvSpPr>
        <p:spPr>
          <a:xfrm>
            <a:off x="-19152775" y="967948"/>
            <a:ext cx="6605989" cy="770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Use Case diagram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1419A2-B818-7DEB-4FE9-85658FE5E8F4}"/>
              </a:ext>
            </a:extLst>
          </p:cNvPr>
          <p:cNvSpPr txBox="1">
            <a:spLocks/>
          </p:cNvSpPr>
          <p:nvPr/>
        </p:nvSpPr>
        <p:spPr>
          <a:xfrm>
            <a:off x="304503" y="-279377"/>
            <a:ext cx="8169639" cy="13041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Listening Interface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27B87264-8D16-CB55-60B6-21C4726B7C08}"/>
              </a:ext>
            </a:extLst>
          </p:cNvPr>
          <p:cNvGraphicFramePr>
            <a:graphicFrameLocks/>
          </p:cNvGraphicFramePr>
          <p:nvPr/>
        </p:nvGraphicFramePr>
        <p:xfrm>
          <a:off x="-15864780" y="1783446"/>
          <a:ext cx="11358330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1666">
                  <a:extLst>
                    <a:ext uri="{9D8B030D-6E8A-4147-A177-3AD203B41FA5}">
                      <a16:colId xmlns:a16="http://schemas.microsoft.com/office/drawing/2014/main" val="3120372668"/>
                    </a:ext>
                  </a:extLst>
                </a:gridCol>
                <a:gridCol w="2271666">
                  <a:extLst>
                    <a:ext uri="{9D8B030D-6E8A-4147-A177-3AD203B41FA5}">
                      <a16:colId xmlns:a16="http://schemas.microsoft.com/office/drawing/2014/main" val="1889611062"/>
                    </a:ext>
                  </a:extLst>
                </a:gridCol>
                <a:gridCol w="2271666">
                  <a:extLst>
                    <a:ext uri="{9D8B030D-6E8A-4147-A177-3AD203B41FA5}">
                      <a16:colId xmlns:a16="http://schemas.microsoft.com/office/drawing/2014/main" val="1068074371"/>
                    </a:ext>
                  </a:extLst>
                </a:gridCol>
                <a:gridCol w="2271666">
                  <a:extLst>
                    <a:ext uri="{9D8B030D-6E8A-4147-A177-3AD203B41FA5}">
                      <a16:colId xmlns:a16="http://schemas.microsoft.com/office/drawing/2014/main" val="3955901009"/>
                    </a:ext>
                  </a:extLst>
                </a:gridCol>
                <a:gridCol w="2271666">
                  <a:extLst>
                    <a:ext uri="{9D8B030D-6E8A-4147-A177-3AD203B41FA5}">
                      <a16:colId xmlns:a16="http://schemas.microsoft.com/office/drawing/2014/main" val="3622556133"/>
                    </a:ext>
                  </a:extLst>
                </a:gridCol>
              </a:tblGrid>
              <a:tr h="639518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Module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Test data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Expected results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Actual result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Remark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55129222"/>
                  </a:ext>
                </a:extLst>
              </a:tr>
              <a:tr h="1309489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 using valid username and password/login using invalid username and password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Loging successful</a:t>
                      </a:r>
                    </a:p>
                    <a:p>
                      <a:endParaRPr lang="en-IN" sz="1600" dirty="0">
                        <a:solidFill>
                          <a:schemeClr val="bg1"/>
                        </a:solidFill>
                        <a:latin typeface="Corbel" panose="020B0503020204020204" pitchFamily="34" charset="0"/>
                        <a:ea typeface="Source Code Pro ExtraLight" panose="020B0309030403020204" pitchFamily="49" charset="0"/>
                      </a:endParaRPr>
                    </a:p>
                    <a:p>
                      <a:endParaRPr lang="en-IN" sz="1600" dirty="0">
                        <a:solidFill>
                          <a:schemeClr val="bg1"/>
                        </a:solidFill>
                        <a:latin typeface="Corbel" panose="020B0503020204020204" pitchFamily="34" charset="0"/>
                        <a:ea typeface="Source Code Pro ExtraLight" panose="020B0309030403020204" pitchFamily="49" charset="0"/>
                      </a:endParaRPr>
                    </a:p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Loging unsuccessful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Loging successful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40392289"/>
                  </a:ext>
                </a:extLst>
              </a:tr>
              <a:tr h="822237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Input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Valid input with clear voice/invalid input with noise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Recognising commands</a:t>
                      </a:r>
                    </a:p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Please say that again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Recognising commands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90504758"/>
                  </a:ext>
                </a:extLst>
              </a:tr>
              <a:tr h="334986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Output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IN" sz="1600" dirty="0">
                        <a:solidFill>
                          <a:schemeClr val="bg1"/>
                        </a:solidFill>
                        <a:latin typeface="Corbel" panose="020B0503020204020204" pitchFamily="34" charset="0"/>
                        <a:ea typeface="Source Code Pro ExtraLight" panose="020B0309030403020204" pitchFamily="49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Executing tasks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Executing tasks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77355328"/>
                  </a:ext>
                </a:extLst>
              </a:tr>
              <a:tr h="334986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Module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Test data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Expected results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Actual result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Remark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45612721"/>
                  </a:ext>
                </a:extLst>
              </a:tr>
              <a:tr h="1309489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 using valid username and password/login using invalid username and password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Loging successful</a:t>
                      </a:r>
                    </a:p>
                    <a:p>
                      <a:endParaRPr lang="en-IN" sz="1600" dirty="0">
                        <a:solidFill>
                          <a:schemeClr val="bg1"/>
                        </a:solidFill>
                        <a:latin typeface="Corbel" panose="020B0503020204020204" pitchFamily="34" charset="0"/>
                        <a:ea typeface="Source Code Pro ExtraLight" panose="020B0309030403020204" pitchFamily="49" charset="0"/>
                      </a:endParaRPr>
                    </a:p>
                    <a:p>
                      <a:endParaRPr lang="en-IN" sz="1600" dirty="0">
                        <a:solidFill>
                          <a:schemeClr val="bg1"/>
                        </a:solidFill>
                        <a:latin typeface="Corbel" panose="020B0503020204020204" pitchFamily="34" charset="0"/>
                        <a:ea typeface="Source Code Pro ExtraLight" panose="020B0309030403020204" pitchFamily="49" charset="0"/>
                      </a:endParaRPr>
                    </a:p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Loging unsuccessful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Loging successful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86125138"/>
                  </a:ext>
                </a:extLst>
              </a:tr>
            </a:tbl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E2ABAE01-30B8-CCB1-D5F3-1BD4C8FD9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602663" y="1272264"/>
            <a:ext cx="4578055" cy="496887"/>
          </a:xfrm>
        </p:spPr>
        <p:txBody>
          <a:bodyPr>
            <a:no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ER Diagram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CE9CAC9-74C4-2412-CE7C-A55E1F82BA41}"/>
              </a:ext>
            </a:extLst>
          </p:cNvPr>
          <p:cNvSpPr txBox="1">
            <a:spLocks/>
          </p:cNvSpPr>
          <p:nvPr/>
        </p:nvSpPr>
        <p:spPr>
          <a:xfrm>
            <a:off x="-10808681" y="964725"/>
            <a:ext cx="635707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Database Tables for user table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743FBB37-F21F-75A4-9297-8CB56657F136}"/>
              </a:ext>
            </a:extLst>
          </p:cNvPr>
          <p:cNvGraphicFramePr>
            <a:graphicFrameLocks/>
          </p:cNvGraphicFramePr>
          <p:nvPr/>
        </p:nvGraphicFramePr>
        <p:xfrm>
          <a:off x="20219327" y="3067748"/>
          <a:ext cx="10499360" cy="149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9872">
                  <a:extLst>
                    <a:ext uri="{9D8B030D-6E8A-4147-A177-3AD203B41FA5}">
                      <a16:colId xmlns:a16="http://schemas.microsoft.com/office/drawing/2014/main" val="3120372668"/>
                    </a:ext>
                  </a:extLst>
                </a:gridCol>
                <a:gridCol w="2099872">
                  <a:extLst>
                    <a:ext uri="{9D8B030D-6E8A-4147-A177-3AD203B41FA5}">
                      <a16:colId xmlns:a16="http://schemas.microsoft.com/office/drawing/2014/main" val="1889611062"/>
                    </a:ext>
                  </a:extLst>
                </a:gridCol>
                <a:gridCol w="2099872">
                  <a:extLst>
                    <a:ext uri="{9D8B030D-6E8A-4147-A177-3AD203B41FA5}">
                      <a16:colId xmlns:a16="http://schemas.microsoft.com/office/drawing/2014/main" val="829988618"/>
                    </a:ext>
                  </a:extLst>
                </a:gridCol>
                <a:gridCol w="2099872">
                  <a:extLst>
                    <a:ext uri="{9D8B030D-6E8A-4147-A177-3AD203B41FA5}">
                      <a16:colId xmlns:a16="http://schemas.microsoft.com/office/drawing/2014/main" val="1068074371"/>
                    </a:ext>
                  </a:extLst>
                </a:gridCol>
                <a:gridCol w="2099872">
                  <a:extLst>
                    <a:ext uri="{9D8B030D-6E8A-4147-A177-3AD203B41FA5}">
                      <a16:colId xmlns:a16="http://schemas.microsoft.com/office/drawing/2014/main" val="2718236258"/>
                    </a:ext>
                  </a:extLst>
                </a:gridCol>
              </a:tblGrid>
              <a:tr h="382616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S.no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Attributes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Data Type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Field Length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Constraint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55129222"/>
                  </a:ext>
                </a:extLst>
              </a:tr>
              <a:tr h="353757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1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username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varchar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20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Not null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40392289"/>
                  </a:ext>
                </a:extLst>
              </a:tr>
              <a:tr h="353184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2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password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varchar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8</a:t>
                      </a:r>
                      <a:endParaRPr lang="en-IN" dirty="0">
                        <a:solidFill>
                          <a:schemeClr val="bg1"/>
                        </a:solidFill>
                        <a:latin typeface="Source Code Pro ExtraLight" panose="020B0309030403020204" pitchFamily="49" charset="0"/>
                        <a:ea typeface="Source Code Pro ExtraLight" panose="020B0309030403020204" pitchFamily="49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Not null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90504758"/>
                  </a:ext>
                </a:extLst>
              </a:tr>
              <a:tr h="353757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3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Email ID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varchar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50</a:t>
                      </a:r>
                      <a:endParaRPr lang="en-IN" dirty="0">
                        <a:solidFill>
                          <a:schemeClr val="bg1"/>
                        </a:solidFill>
                        <a:latin typeface="Source Code Pro ExtraLight" panose="020B0309030403020204" pitchFamily="49" charset="0"/>
                        <a:ea typeface="Source Code Pro ExtraLight" panose="020B0309030403020204" pitchFamily="49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Not null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86125138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DAC9595B-6124-AEC3-EDDD-FC47C55D8A28}"/>
              </a:ext>
            </a:extLst>
          </p:cNvPr>
          <p:cNvSpPr txBox="1">
            <a:spLocks/>
          </p:cNvSpPr>
          <p:nvPr/>
        </p:nvSpPr>
        <p:spPr>
          <a:xfrm>
            <a:off x="16195625" y="758249"/>
            <a:ext cx="635707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Unit Testing</a:t>
            </a:r>
            <a:b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</a:br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For Password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C8513484-A49C-EA46-0D96-F62E4F90EDA4}"/>
              </a:ext>
            </a:extLst>
          </p:cNvPr>
          <p:cNvGraphicFramePr>
            <a:graphicFrameLocks/>
          </p:cNvGraphicFramePr>
          <p:nvPr/>
        </p:nvGraphicFramePr>
        <p:xfrm>
          <a:off x="-16675167" y="2620869"/>
          <a:ext cx="11077731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2577">
                  <a:extLst>
                    <a:ext uri="{9D8B030D-6E8A-4147-A177-3AD203B41FA5}">
                      <a16:colId xmlns:a16="http://schemas.microsoft.com/office/drawing/2014/main" val="3120372668"/>
                    </a:ext>
                  </a:extLst>
                </a:gridCol>
                <a:gridCol w="3692577">
                  <a:extLst>
                    <a:ext uri="{9D8B030D-6E8A-4147-A177-3AD203B41FA5}">
                      <a16:colId xmlns:a16="http://schemas.microsoft.com/office/drawing/2014/main" val="1889611062"/>
                    </a:ext>
                  </a:extLst>
                </a:gridCol>
                <a:gridCol w="3692577">
                  <a:extLst>
                    <a:ext uri="{9D8B030D-6E8A-4147-A177-3AD203B41FA5}">
                      <a16:colId xmlns:a16="http://schemas.microsoft.com/office/drawing/2014/main" val="1068074371"/>
                    </a:ext>
                  </a:extLst>
                </a:gridCol>
              </a:tblGrid>
              <a:tr h="391028"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Test Scenario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Test Data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Expected Results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55129222"/>
                  </a:ext>
                </a:extLst>
              </a:tr>
              <a:tr h="902372"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Enter password in proper format</a:t>
                      </a:r>
                    </a:p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Pattern={ }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Vrushali938#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Strong password is expected.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40392289"/>
                  </a:ext>
                </a:extLst>
              </a:tr>
              <a:tr h="631660"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Enter password in wrong format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33344455#33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Please enter valid password .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90504758"/>
                  </a:ext>
                </a:extLst>
              </a:tr>
              <a:tr h="902372"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Blank field 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IN" sz="1800" dirty="0">
                        <a:solidFill>
                          <a:schemeClr val="bg1"/>
                        </a:solidFill>
                        <a:latin typeface="Source Code Pro ExtraLight" panose="020B0309030403020204" pitchFamily="49" charset="0"/>
                        <a:ea typeface="Source Code Pro ExtraLight" panose="020B0309030403020204" pitchFamily="49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Please enter password/This field is compulsory.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86125138"/>
                  </a:ext>
                </a:extLst>
              </a:tr>
            </a:tbl>
          </a:graphicData>
        </a:graphic>
      </p:graphicFrame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2C15A8D1-9FD1-BD75-5019-0627E5AF2C13}"/>
              </a:ext>
            </a:extLst>
          </p:cNvPr>
          <p:cNvGraphicFramePr>
            <a:graphicFrameLocks/>
          </p:cNvGraphicFramePr>
          <p:nvPr/>
        </p:nvGraphicFramePr>
        <p:xfrm>
          <a:off x="16435619" y="1783445"/>
          <a:ext cx="11539950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7990">
                  <a:extLst>
                    <a:ext uri="{9D8B030D-6E8A-4147-A177-3AD203B41FA5}">
                      <a16:colId xmlns:a16="http://schemas.microsoft.com/office/drawing/2014/main" val="3120372668"/>
                    </a:ext>
                  </a:extLst>
                </a:gridCol>
                <a:gridCol w="2307990">
                  <a:extLst>
                    <a:ext uri="{9D8B030D-6E8A-4147-A177-3AD203B41FA5}">
                      <a16:colId xmlns:a16="http://schemas.microsoft.com/office/drawing/2014/main" val="1889611062"/>
                    </a:ext>
                  </a:extLst>
                </a:gridCol>
                <a:gridCol w="2307990">
                  <a:extLst>
                    <a:ext uri="{9D8B030D-6E8A-4147-A177-3AD203B41FA5}">
                      <a16:colId xmlns:a16="http://schemas.microsoft.com/office/drawing/2014/main" val="1068074371"/>
                    </a:ext>
                  </a:extLst>
                </a:gridCol>
                <a:gridCol w="2307990">
                  <a:extLst>
                    <a:ext uri="{9D8B030D-6E8A-4147-A177-3AD203B41FA5}">
                      <a16:colId xmlns:a16="http://schemas.microsoft.com/office/drawing/2014/main" val="3955901009"/>
                    </a:ext>
                  </a:extLst>
                </a:gridCol>
                <a:gridCol w="2307990">
                  <a:extLst>
                    <a:ext uri="{9D8B030D-6E8A-4147-A177-3AD203B41FA5}">
                      <a16:colId xmlns:a16="http://schemas.microsoft.com/office/drawing/2014/main" val="3622556133"/>
                    </a:ext>
                  </a:extLst>
                </a:gridCol>
              </a:tblGrid>
              <a:tr h="364981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Test Scenario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Test Data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Expected Result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Actual Result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Remark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55129222"/>
                  </a:ext>
                </a:extLst>
              </a:tr>
              <a:tr h="577887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Give valid input command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Opening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Opening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40392289"/>
                  </a:ext>
                </a:extLst>
              </a:tr>
              <a:tr h="1307848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Give invalid invalid input command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 coding file(the file that does not exit in the system)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The file you have searching Is not present  in system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Give command once again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90504758"/>
                  </a:ext>
                </a:extLst>
              </a:tr>
              <a:tr h="577887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Not giving input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600">
                        <a:solidFill>
                          <a:schemeClr val="bg1"/>
                        </a:solidFill>
                        <a:latin typeface="Source Code Pro ExtraLight" panose="020B0309030403020204" pitchFamily="49" charset="0"/>
                        <a:ea typeface="Source Code Pro ExtraLight" panose="020B0309030403020204" pitchFamily="49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What can I do for you.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It asks for command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77355328"/>
                  </a:ext>
                </a:extLst>
              </a:tr>
              <a:tr h="334566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Test Scenario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Test Data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Expected Result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Actual Result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Remark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45612721"/>
                  </a:ext>
                </a:extLst>
              </a:tr>
              <a:tr h="577887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Give valid input command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Opening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Opening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86125138"/>
                  </a:ext>
                </a:extLst>
              </a:tr>
            </a:tbl>
          </a:graphicData>
        </a:graphic>
      </p:graphicFrame>
      <p:sp>
        <p:nvSpPr>
          <p:cNvPr id="20" name="Title 1">
            <a:extLst>
              <a:ext uri="{FF2B5EF4-FFF2-40B4-BE49-F238E27FC236}">
                <a16:creationId xmlns:a16="http://schemas.microsoft.com/office/drawing/2014/main" id="{34B2B65B-14E7-43A1-FD1A-163D1B485E78}"/>
              </a:ext>
            </a:extLst>
          </p:cNvPr>
          <p:cNvSpPr txBox="1">
            <a:spLocks/>
          </p:cNvSpPr>
          <p:nvPr/>
        </p:nvSpPr>
        <p:spPr>
          <a:xfrm>
            <a:off x="-13149984" y="510599"/>
            <a:ext cx="815396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Functional Testing</a:t>
            </a:r>
            <a:b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</a:br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For user input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4F5346-121F-1934-F03C-246F4CF2768C}"/>
              </a:ext>
            </a:extLst>
          </p:cNvPr>
          <p:cNvSpPr txBox="1"/>
          <p:nvPr/>
        </p:nvSpPr>
        <p:spPr>
          <a:xfrm>
            <a:off x="1371599" y="-5335548"/>
            <a:ext cx="105536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1">
                    <a:lumMod val="20000"/>
                    <a:lumOff val="80000"/>
                  </a:schemeClr>
                </a:solidFill>
                <a:latin typeface="Goudy Stout" panose="0202090407030B020401" pitchFamily="18" charset="0"/>
              </a:rPr>
              <a:t>Thank You</a:t>
            </a:r>
            <a:endParaRPr lang="en-IN" sz="6600" dirty="0">
              <a:solidFill>
                <a:schemeClr val="accent1">
                  <a:lumMod val="20000"/>
                  <a:lumOff val="80000"/>
                </a:schemeClr>
              </a:solidFill>
              <a:latin typeface="Goudy Stout" panose="0202090407030B020401" pitchFamily="18" charset="0"/>
            </a:endParaRPr>
          </a:p>
        </p:txBody>
      </p:sp>
      <p:pic>
        <p:nvPicPr>
          <p:cNvPr id="22" name="Content Placeholder 16">
            <a:extLst>
              <a:ext uri="{FF2B5EF4-FFF2-40B4-BE49-F238E27FC236}">
                <a16:creationId xmlns:a16="http://schemas.microsoft.com/office/drawing/2014/main" id="{10DC17BC-B641-20E5-1571-D46CDEF21C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798" y="1619948"/>
            <a:ext cx="7739489" cy="4351338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F1E635D-6512-A1F2-56F6-EC6B4D76A02F}"/>
              </a:ext>
            </a:extLst>
          </p:cNvPr>
          <p:cNvSpPr txBox="1">
            <a:spLocks/>
          </p:cNvSpPr>
          <p:nvPr/>
        </p:nvSpPr>
        <p:spPr>
          <a:xfrm>
            <a:off x="-593558" y="-3830122"/>
            <a:ext cx="8364778" cy="13115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Negative Testing</a:t>
            </a:r>
          </a:p>
        </p:txBody>
      </p:sp>
      <p:pic>
        <p:nvPicPr>
          <p:cNvPr id="26" name="Content Placeholder 8">
            <a:extLst>
              <a:ext uri="{FF2B5EF4-FFF2-40B4-BE49-F238E27FC236}">
                <a16:creationId xmlns:a16="http://schemas.microsoft.com/office/drawing/2014/main" id="{AF14B5DD-6885-83C9-7639-A250E626BE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310" y="10446019"/>
            <a:ext cx="7739489" cy="4351338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28074385-AF61-CF2E-E753-254856F8B9D9}"/>
              </a:ext>
            </a:extLst>
          </p:cNvPr>
          <p:cNvSpPr txBox="1">
            <a:spLocks/>
          </p:cNvSpPr>
          <p:nvPr/>
        </p:nvSpPr>
        <p:spPr>
          <a:xfrm>
            <a:off x="3609474" y="-5495197"/>
            <a:ext cx="8384103" cy="12119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Recognizing Interface</a:t>
            </a:r>
          </a:p>
        </p:txBody>
      </p:sp>
    </p:spTree>
    <p:extLst>
      <p:ext uri="{BB962C8B-B14F-4D97-AF65-F5344CB8AC3E}">
        <p14:creationId xmlns:p14="http://schemas.microsoft.com/office/powerpoint/2010/main" val="3495880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05A05D06-9C39-1FE1-B35A-D3C4D97D249C}"/>
              </a:ext>
            </a:extLst>
          </p:cNvPr>
          <p:cNvSpPr/>
          <p:nvPr/>
        </p:nvSpPr>
        <p:spPr>
          <a:xfrm>
            <a:off x="514350" y="609600"/>
            <a:ext cx="304800" cy="3048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BD027-E93E-6641-4128-31B2ADBF3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380"/>
            <a:ext cx="12192000" cy="72353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37EFF5-40AB-D958-1072-AA6CAB5BC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943100" y="0"/>
            <a:ext cx="1943100" cy="6859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4337A5-5232-0CB0-10BB-EDECECAD8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5885465"/>
            <a:ext cx="2667000" cy="6859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0CE04C-3AD0-D462-34C7-4CA466B68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96270">
            <a:off x="9239626" y="4667984"/>
            <a:ext cx="5371346" cy="53713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474C84-DDD8-66D2-1D4A-984019032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4781">
            <a:off x="-2714501" y="-2883530"/>
            <a:ext cx="5258974" cy="52589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27E651-49D7-3B4F-84B4-C72A66E9C1B3}"/>
              </a:ext>
            </a:extLst>
          </p:cNvPr>
          <p:cNvSpPr txBox="1"/>
          <p:nvPr/>
        </p:nvSpPr>
        <p:spPr>
          <a:xfrm>
            <a:off x="-13729290" y="2364863"/>
            <a:ext cx="90487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Swipe Race Demo" pitchFamily="2" charset="0"/>
              </a:rPr>
              <a:t>PARROT</a:t>
            </a:r>
            <a:endParaRPr lang="en-IN" sz="6600" dirty="0">
              <a:solidFill>
                <a:schemeClr val="bg1"/>
              </a:solidFill>
              <a:latin typeface="Swipe Race Demo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B0E7F7-5D0D-C31F-4D70-7AE803539024}"/>
              </a:ext>
            </a:extLst>
          </p:cNvPr>
          <p:cNvSpPr txBox="1"/>
          <p:nvPr/>
        </p:nvSpPr>
        <p:spPr>
          <a:xfrm>
            <a:off x="14287500" y="3434557"/>
            <a:ext cx="8753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OCR A Extended" panose="02010509020102010303" pitchFamily="50" charset="0"/>
              </a:rPr>
              <a:t>DESKTOP VOICE ASSISTANCE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94BF256-E103-68D6-E514-7B1A859C6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010586" y="56994"/>
            <a:ext cx="3010586" cy="6859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8C2605D-706F-E1FA-0B73-D8C7FD2AE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9150" y="5885465"/>
            <a:ext cx="3010586" cy="685956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AB2C8C48-DAA1-7FFC-3989-2799E95F10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293" y="9101884"/>
            <a:ext cx="4953000" cy="1313243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chemeClr val="bg1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By- Vrushali R. Patil</a:t>
            </a:r>
          </a:p>
          <a:p>
            <a:r>
              <a:rPr lang="en-IN" dirty="0">
                <a:solidFill>
                  <a:schemeClr val="bg1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Pratik P. Holkar</a:t>
            </a:r>
          </a:p>
          <a:p>
            <a:r>
              <a:rPr lang="en-IN" dirty="0">
                <a:solidFill>
                  <a:schemeClr val="bg1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Shrinek B Mungari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B2A6D7-D179-F3A0-BD53-764F9DAEE363}"/>
              </a:ext>
            </a:extLst>
          </p:cNvPr>
          <p:cNvSpPr txBox="1"/>
          <p:nvPr/>
        </p:nvSpPr>
        <p:spPr>
          <a:xfrm>
            <a:off x="-19152775" y="967948"/>
            <a:ext cx="6605989" cy="770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Use Case diagram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1419A2-B818-7DEB-4FE9-85658FE5E8F4}"/>
              </a:ext>
            </a:extLst>
          </p:cNvPr>
          <p:cNvSpPr txBox="1">
            <a:spLocks/>
          </p:cNvSpPr>
          <p:nvPr/>
        </p:nvSpPr>
        <p:spPr>
          <a:xfrm>
            <a:off x="3628101" y="-265472"/>
            <a:ext cx="8365476" cy="13099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Recognizing Interface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27B87264-8D16-CB55-60B6-21C4726B7C08}"/>
              </a:ext>
            </a:extLst>
          </p:cNvPr>
          <p:cNvGraphicFramePr>
            <a:graphicFrameLocks/>
          </p:cNvGraphicFramePr>
          <p:nvPr/>
        </p:nvGraphicFramePr>
        <p:xfrm>
          <a:off x="-15864780" y="1783446"/>
          <a:ext cx="11358330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1666">
                  <a:extLst>
                    <a:ext uri="{9D8B030D-6E8A-4147-A177-3AD203B41FA5}">
                      <a16:colId xmlns:a16="http://schemas.microsoft.com/office/drawing/2014/main" val="3120372668"/>
                    </a:ext>
                  </a:extLst>
                </a:gridCol>
                <a:gridCol w="2271666">
                  <a:extLst>
                    <a:ext uri="{9D8B030D-6E8A-4147-A177-3AD203B41FA5}">
                      <a16:colId xmlns:a16="http://schemas.microsoft.com/office/drawing/2014/main" val="1889611062"/>
                    </a:ext>
                  </a:extLst>
                </a:gridCol>
                <a:gridCol w="2271666">
                  <a:extLst>
                    <a:ext uri="{9D8B030D-6E8A-4147-A177-3AD203B41FA5}">
                      <a16:colId xmlns:a16="http://schemas.microsoft.com/office/drawing/2014/main" val="1068074371"/>
                    </a:ext>
                  </a:extLst>
                </a:gridCol>
                <a:gridCol w="2271666">
                  <a:extLst>
                    <a:ext uri="{9D8B030D-6E8A-4147-A177-3AD203B41FA5}">
                      <a16:colId xmlns:a16="http://schemas.microsoft.com/office/drawing/2014/main" val="3955901009"/>
                    </a:ext>
                  </a:extLst>
                </a:gridCol>
                <a:gridCol w="2271666">
                  <a:extLst>
                    <a:ext uri="{9D8B030D-6E8A-4147-A177-3AD203B41FA5}">
                      <a16:colId xmlns:a16="http://schemas.microsoft.com/office/drawing/2014/main" val="3622556133"/>
                    </a:ext>
                  </a:extLst>
                </a:gridCol>
              </a:tblGrid>
              <a:tr h="639518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Module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Test data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Expected results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Actual result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Remark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55129222"/>
                  </a:ext>
                </a:extLst>
              </a:tr>
              <a:tr h="1309489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 using valid username and password/login using invalid username and password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Loging successful</a:t>
                      </a:r>
                    </a:p>
                    <a:p>
                      <a:endParaRPr lang="en-IN" sz="1600" dirty="0">
                        <a:solidFill>
                          <a:schemeClr val="bg1"/>
                        </a:solidFill>
                        <a:latin typeface="Corbel" panose="020B0503020204020204" pitchFamily="34" charset="0"/>
                        <a:ea typeface="Source Code Pro ExtraLight" panose="020B0309030403020204" pitchFamily="49" charset="0"/>
                      </a:endParaRPr>
                    </a:p>
                    <a:p>
                      <a:endParaRPr lang="en-IN" sz="1600" dirty="0">
                        <a:solidFill>
                          <a:schemeClr val="bg1"/>
                        </a:solidFill>
                        <a:latin typeface="Corbel" panose="020B0503020204020204" pitchFamily="34" charset="0"/>
                        <a:ea typeface="Source Code Pro ExtraLight" panose="020B0309030403020204" pitchFamily="49" charset="0"/>
                      </a:endParaRPr>
                    </a:p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Loging unsuccessful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Loging successful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40392289"/>
                  </a:ext>
                </a:extLst>
              </a:tr>
              <a:tr h="822237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Input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Valid input with clear voice/invalid input with noise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Recognising commands</a:t>
                      </a:r>
                    </a:p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Please say that again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Recognising commands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90504758"/>
                  </a:ext>
                </a:extLst>
              </a:tr>
              <a:tr h="334986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Output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IN" sz="1600" dirty="0">
                        <a:solidFill>
                          <a:schemeClr val="bg1"/>
                        </a:solidFill>
                        <a:latin typeface="Corbel" panose="020B0503020204020204" pitchFamily="34" charset="0"/>
                        <a:ea typeface="Source Code Pro ExtraLight" panose="020B0309030403020204" pitchFamily="49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Executing tasks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Executing tasks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77355328"/>
                  </a:ext>
                </a:extLst>
              </a:tr>
              <a:tr h="334986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Module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Test data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Expected results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Actual result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Remark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45612721"/>
                  </a:ext>
                </a:extLst>
              </a:tr>
              <a:tr h="1309489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 using valid username and password/login using invalid username and password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Loging successful</a:t>
                      </a:r>
                    </a:p>
                    <a:p>
                      <a:endParaRPr lang="en-IN" sz="1600" dirty="0">
                        <a:solidFill>
                          <a:schemeClr val="bg1"/>
                        </a:solidFill>
                        <a:latin typeface="Corbel" panose="020B0503020204020204" pitchFamily="34" charset="0"/>
                        <a:ea typeface="Source Code Pro ExtraLight" panose="020B0309030403020204" pitchFamily="49" charset="0"/>
                      </a:endParaRPr>
                    </a:p>
                    <a:p>
                      <a:endParaRPr lang="en-IN" sz="1600" dirty="0">
                        <a:solidFill>
                          <a:schemeClr val="bg1"/>
                        </a:solidFill>
                        <a:latin typeface="Corbel" panose="020B0503020204020204" pitchFamily="34" charset="0"/>
                        <a:ea typeface="Source Code Pro ExtraLight" panose="020B0309030403020204" pitchFamily="49" charset="0"/>
                      </a:endParaRPr>
                    </a:p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Loging unsuccessful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Loging successful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86125138"/>
                  </a:ext>
                </a:extLst>
              </a:tr>
            </a:tbl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E2ABAE01-30B8-CCB1-D5F3-1BD4C8FD9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602663" y="1272264"/>
            <a:ext cx="4578055" cy="496887"/>
          </a:xfrm>
        </p:spPr>
        <p:txBody>
          <a:bodyPr>
            <a:no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ER Diagram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CE9CAC9-74C4-2412-CE7C-A55E1F82BA41}"/>
              </a:ext>
            </a:extLst>
          </p:cNvPr>
          <p:cNvSpPr txBox="1">
            <a:spLocks/>
          </p:cNvSpPr>
          <p:nvPr/>
        </p:nvSpPr>
        <p:spPr>
          <a:xfrm>
            <a:off x="-10808681" y="964725"/>
            <a:ext cx="635707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Database Tables for user table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743FBB37-F21F-75A4-9297-8CB56657F136}"/>
              </a:ext>
            </a:extLst>
          </p:cNvPr>
          <p:cNvGraphicFramePr>
            <a:graphicFrameLocks/>
          </p:cNvGraphicFramePr>
          <p:nvPr/>
        </p:nvGraphicFramePr>
        <p:xfrm>
          <a:off x="20219327" y="3067748"/>
          <a:ext cx="10499360" cy="149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9872">
                  <a:extLst>
                    <a:ext uri="{9D8B030D-6E8A-4147-A177-3AD203B41FA5}">
                      <a16:colId xmlns:a16="http://schemas.microsoft.com/office/drawing/2014/main" val="3120372668"/>
                    </a:ext>
                  </a:extLst>
                </a:gridCol>
                <a:gridCol w="2099872">
                  <a:extLst>
                    <a:ext uri="{9D8B030D-6E8A-4147-A177-3AD203B41FA5}">
                      <a16:colId xmlns:a16="http://schemas.microsoft.com/office/drawing/2014/main" val="1889611062"/>
                    </a:ext>
                  </a:extLst>
                </a:gridCol>
                <a:gridCol w="2099872">
                  <a:extLst>
                    <a:ext uri="{9D8B030D-6E8A-4147-A177-3AD203B41FA5}">
                      <a16:colId xmlns:a16="http://schemas.microsoft.com/office/drawing/2014/main" val="829988618"/>
                    </a:ext>
                  </a:extLst>
                </a:gridCol>
                <a:gridCol w="2099872">
                  <a:extLst>
                    <a:ext uri="{9D8B030D-6E8A-4147-A177-3AD203B41FA5}">
                      <a16:colId xmlns:a16="http://schemas.microsoft.com/office/drawing/2014/main" val="1068074371"/>
                    </a:ext>
                  </a:extLst>
                </a:gridCol>
                <a:gridCol w="2099872">
                  <a:extLst>
                    <a:ext uri="{9D8B030D-6E8A-4147-A177-3AD203B41FA5}">
                      <a16:colId xmlns:a16="http://schemas.microsoft.com/office/drawing/2014/main" val="2718236258"/>
                    </a:ext>
                  </a:extLst>
                </a:gridCol>
              </a:tblGrid>
              <a:tr h="382616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S.no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Attributes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Data Type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Field Length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Constraint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55129222"/>
                  </a:ext>
                </a:extLst>
              </a:tr>
              <a:tr h="353757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1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username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varchar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20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Not null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40392289"/>
                  </a:ext>
                </a:extLst>
              </a:tr>
              <a:tr h="353184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2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password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varchar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8</a:t>
                      </a:r>
                      <a:endParaRPr lang="en-IN" dirty="0">
                        <a:solidFill>
                          <a:schemeClr val="bg1"/>
                        </a:solidFill>
                        <a:latin typeface="Source Code Pro ExtraLight" panose="020B0309030403020204" pitchFamily="49" charset="0"/>
                        <a:ea typeface="Source Code Pro ExtraLight" panose="020B0309030403020204" pitchFamily="49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Not null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90504758"/>
                  </a:ext>
                </a:extLst>
              </a:tr>
              <a:tr h="353757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3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Email ID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varchar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50</a:t>
                      </a:r>
                      <a:endParaRPr lang="en-IN" dirty="0">
                        <a:solidFill>
                          <a:schemeClr val="bg1"/>
                        </a:solidFill>
                        <a:latin typeface="Source Code Pro ExtraLight" panose="020B0309030403020204" pitchFamily="49" charset="0"/>
                        <a:ea typeface="Source Code Pro ExtraLight" panose="020B0309030403020204" pitchFamily="49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Not null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86125138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DAC9595B-6124-AEC3-EDDD-FC47C55D8A28}"/>
              </a:ext>
            </a:extLst>
          </p:cNvPr>
          <p:cNvSpPr txBox="1">
            <a:spLocks/>
          </p:cNvSpPr>
          <p:nvPr/>
        </p:nvSpPr>
        <p:spPr>
          <a:xfrm>
            <a:off x="16195625" y="758249"/>
            <a:ext cx="635707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Unit Testing</a:t>
            </a:r>
            <a:b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</a:br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For Password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C8513484-A49C-EA46-0D96-F62E4F90EDA4}"/>
              </a:ext>
            </a:extLst>
          </p:cNvPr>
          <p:cNvGraphicFramePr>
            <a:graphicFrameLocks/>
          </p:cNvGraphicFramePr>
          <p:nvPr/>
        </p:nvGraphicFramePr>
        <p:xfrm>
          <a:off x="-16675167" y="2620869"/>
          <a:ext cx="11077731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2577">
                  <a:extLst>
                    <a:ext uri="{9D8B030D-6E8A-4147-A177-3AD203B41FA5}">
                      <a16:colId xmlns:a16="http://schemas.microsoft.com/office/drawing/2014/main" val="3120372668"/>
                    </a:ext>
                  </a:extLst>
                </a:gridCol>
                <a:gridCol w="3692577">
                  <a:extLst>
                    <a:ext uri="{9D8B030D-6E8A-4147-A177-3AD203B41FA5}">
                      <a16:colId xmlns:a16="http://schemas.microsoft.com/office/drawing/2014/main" val="1889611062"/>
                    </a:ext>
                  </a:extLst>
                </a:gridCol>
                <a:gridCol w="3692577">
                  <a:extLst>
                    <a:ext uri="{9D8B030D-6E8A-4147-A177-3AD203B41FA5}">
                      <a16:colId xmlns:a16="http://schemas.microsoft.com/office/drawing/2014/main" val="1068074371"/>
                    </a:ext>
                  </a:extLst>
                </a:gridCol>
              </a:tblGrid>
              <a:tr h="391028"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Test Scenario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Test Data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Expected Results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55129222"/>
                  </a:ext>
                </a:extLst>
              </a:tr>
              <a:tr h="902372"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Enter password in proper format</a:t>
                      </a:r>
                    </a:p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Pattern={ }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Vrushali938#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Strong password is expected.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40392289"/>
                  </a:ext>
                </a:extLst>
              </a:tr>
              <a:tr h="631660"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Enter password in wrong format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33344455#33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Please enter valid password .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90504758"/>
                  </a:ext>
                </a:extLst>
              </a:tr>
              <a:tr h="902372"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Blank field 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IN" sz="1800" dirty="0">
                        <a:solidFill>
                          <a:schemeClr val="bg1"/>
                        </a:solidFill>
                        <a:latin typeface="Source Code Pro ExtraLight" panose="020B0309030403020204" pitchFamily="49" charset="0"/>
                        <a:ea typeface="Source Code Pro ExtraLight" panose="020B0309030403020204" pitchFamily="49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Please enter password/This field is compulsory.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86125138"/>
                  </a:ext>
                </a:extLst>
              </a:tr>
            </a:tbl>
          </a:graphicData>
        </a:graphic>
      </p:graphicFrame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2C15A8D1-9FD1-BD75-5019-0627E5AF2C13}"/>
              </a:ext>
            </a:extLst>
          </p:cNvPr>
          <p:cNvGraphicFramePr>
            <a:graphicFrameLocks/>
          </p:cNvGraphicFramePr>
          <p:nvPr/>
        </p:nvGraphicFramePr>
        <p:xfrm>
          <a:off x="16435619" y="1783445"/>
          <a:ext cx="11539950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7990">
                  <a:extLst>
                    <a:ext uri="{9D8B030D-6E8A-4147-A177-3AD203B41FA5}">
                      <a16:colId xmlns:a16="http://schemas.microsoft.com/office/drawing/2014/main" val="3120372668"/>
                    </a:ext>
                  </a:extLst>
                </a:gridCol>
                <a:gridCol w="2307990">
                  <a:extLst>
                    <a:ext uri="{9D8B030D-6E8A-4147-A177-3AD203B41FA5}">
                      <a16:colId xmlns:a16="http://schemas.microsoft.com/office/drawing/2014/main" val="1889611062"/>
                    </a:ext>
                  </a:extLst>
                </a:gridCol>
                <a:gridCol w="2307990">
                  <a:extLst>
                    <a:ext uri="{9D8B030D-6E8A-4147-A177-3AD203B41FA5}">
                      <a16:colId xmlns:a16="http://schemas.microsoft.com/office/drawing/2014/main" val="1068074371"/>
                    </a:ext>
                  </a:extLst>
                </a:gridCol>
                <a:gridCol w="2307990">
                  <a:extLst>
                    <a:ext uri="{9D8B030D-6E8A-4147-A177-3AD203B41FA5}">
                      <a16:colId xmlns:a16="http://schemas.microsoft.com/office/drawing/2014/main" val="3955901009"/>
                    </a:ext>
                  </a:extLst>
                </a:gridCol>
                <a:gridCol w="2307990">
                  <a:extLst>
                    <a:ext uri="{9D8B030D-6E8A-4147-A177-3AD203B41FA5}">
                      <a16:colId xmlns:a16="http://schemas.microsoft.com/office/drawing/2014/main" val="3622556133"/>
                    </a:ext>
                  </a:extLst>
                </a:gridCol>
              </a:tblGrid>
              <a:tr h="364981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Test Scenario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Test Data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Expected Result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Actual Result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Remark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55129222"/>
                  </a:ext>
                </a:extLst>
              </a:tr>
              <a:tr h="577887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Give valid input command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Opening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Opening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40392289"/>
                  </a:ext>
                </a:extLst>
              </a:tr>
              <a:tr h="1307848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Give invalid invalid input command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 coding file(the file that does not exit in the system)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The file you have searching Is not present  in system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Give command once again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90504758"/>
                  </a:ext>
                </a:extLst>
              </a:tr>
              <a:tr h="577887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Not giving input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600">
                        <a:solidFill>
                          <a:schemeClr val="bg1"/>
                        </a:solidFill>
                        <a:latin typeface="Source Code Pro ExtraLight" panose="020B0309030403020204" pitchFamily="49" charset="0"/>
                        <a:ea typeface="Source Code Pro ExtraLight" panose="020B0309030403020204" pitchFamily="49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What can I do for you.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It asks for command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77355328"/>
                  </a:ext>
                </a:extLst>
              </a:tr>
              <a:tr h="334566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Test Scenario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Test Data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Expected Result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Actual Result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Remark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45612721"/>
                  </a:ext>
                </a:extLst>
              </a:tr>
              <a:tr h="577887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Give valid input command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Opening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Opening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86125138"/>
                  </a:ext>
                </a:extLst>
              </a:tr>
            </a:tbl>
          </a:graphicData>
        </a:graphic>
      </p:graphicFrame>
      <p:sp>
        <p:nvSpPr>
          <p:cNvPr id="20" name="Title 1">
            <a:extLst>
              <a:ext uri="{FF2B5EF4-FFF2-40B4-BE49-F238E27FC236}">
                <a16:creationId xmlns:a16="http://schemas.microsoft.com/office/drawing/2014/main" id="{34B2B65B-14E7-43A1-FD1A-163D1B485E78}"/>
              </a:ext>
            </a:extLst>
          </p:cNvPr>
          <p:cNvSpPr txBox="1">
            <a:spLocks/>
          </p:cNvSpPr>
          <p:nvPr/>
        </p:nvSpPr>
        <p:spPr>
          <a:xfrm>
            <a:off x="-13149984" y="510599"/>
            <a:ext cx="815396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Functional Testing</a:t>
            </a:r>
            <a:b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</a:br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For user input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4F5346-121F-1934-F03C-246F4CF2768C}"/>
              </a:ext>
            </a:extLst>
          </p:cNvPr>
          <p:cNvSpPr txBox="1"/>
          <p:nvPr/>
        </p:nvSpPr>
        <p:spPr>
          <a:xfrm>
            <a:off x="1371599" y="-5335548"/>
            <a:ext cx="105536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1">
                    <a:lumMod val="20000"/>
                    <a:lumOff val="80000"/>
                  </a:schemeClr>
                </a:solidFill>
                <a:latin typeface="Goudy Stout" panose="0202090407030B020401" pitchFamily="18" charset="0"/>
              </a:rPr>
              <a:t>Thank You</a:t>
            </a:r>
            <a:endParaRPr lang="en-IN" sz="6600" dirty="0">
              <a:solidFill>
                <a:schemeClr val="accent1">
                  <a:lumMod val="20000"/>
                  <a:lumOff val="80000"/>
                </a:schemeClr>
              </a:solidFill>
              <a:latin typeface="Goudy Stout" panose="0202090407030B020401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9133668-CE8F-7EBE-569F-B8866991D3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402" y="1449617"/>
            <a:ext cx="8994472" cy="505692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E72540EA-F671-4D17-7C57-C4F45618BC44}"/>
              </a:ext>
            </a:extLst>
          </p:cNvPr>
          <p:cNvSpPr txBox="1">
            <a:spLocks/>
          </p:cNvSpPr>
          <p:nvPr/>
        </p:nvSpPr>
        <p:spPr>
          <a:xfrm>
            <a:off x="16100872" y="-279377"/>
            <a:ext cx="8023200" cy="12127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Listening Interface</a:t>
            </a:r>
          </a:p>
        </p:txBody>
      </p:sp>
      <p:pic>
        <p:nvPicPr>
          <p:cNvPr id="26" name="Content Placeholder 16">
            <a:extLst>
              <a:ext uri="{FF2B5EF4-FFF2-40B4-BE49-F238E27FC236}">
                <a16:creationId xmlns:a16="http://schemas.microsoft.com/office/drawing/2014/main" id="{561250B9-FD85-8D72-8597-CDB09637C0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17337" y="1592730"/>
            <a:ext cx="7739489" cy="4351338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1FCFE46C-E290-1D48-70E3-D2153A238CFA}"/>
              </a:ext>
            </a:extLst>
          </p:cNvPr>
          <p:cNvSpPr txBox="1">
            <a:spLocks/>
          </p:cNvSpPr>
          <p:nvPr/>
        </p:nvSpPr>
        <p:spPr>
          <a:xfrm>
            <a:off x="32085" y="-3581851"/>
            <a:ext cx="8274394" cy="12878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Coding Explanation</a:t>
            </a:r>
          </a:p>
        </p:txBody>
      </p:sp>
    </p:spTree>
    <p:extLst>
      <p:ext uri="{BB962C8B-B14F-4D97-AF65-F5344CB8AC3E}">
        <p14:creationId xmlns:p14="http://schemas.microsoft.com/office/powerpoint/2010/main" val="335789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05A05D06-9C39-1FE1-B35A-D3C4D97D249C}"/>
              </a:ext>
            </a:extLst>
          </p:cNvPr>
          <p:cNvSpPr/>
          <p:nvPr/>
        </p:nvSpPr>
        <p:spPr>
          <a:xfrm>
            <a:off x="514350" y="609600"/>
            <a:ext cx="304800" cy="3048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BD027-E93E-6641-4128-31B2ADBF3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8685"/>
            <a:ext cx="12192000" cy="72353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37EFF5-40AB-D958-1072-AA6CAB5BC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943100" y="0"/>
            <a:ext cx="1943100" cy="6859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4337A5-5232-0CB0-10BB-EDECECAD8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5885465"/>
            <a:ext cx="2667000" cy="6859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0CE04C-3AD0-D462-34C7-4CA466B68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806">
            <a:off x="-2097517" y="4933680"/>
            <a:ext cx="4780019" cy="47800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474C84-DDD8-66D2-1D4A-984019032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41867">
            <a:off x="9312863" y="-3077290"/>
            <a:ext cx="5224869" cy="53380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27E651-49D7-3B4F-84B4-C72A66E9C1B3}"/>
              </a:ext>
            </a:extLst>
          </p:cNvPr>
          <p:cNvSpPr txBox="1"/>
          <p:nvPr/>
        </p:nvSpPr>
        <p:spPr>
          <a:xfrm>
            <a:off x="-13729290" y="2364863"/>
            <a:ext cx="90487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Swipe Race Demo" pitchFamily="2" charset="0"/>
              </a:rPr>
              <a:t>PARROT</a:t>
            </a:r>
            <a:endParaRPr lang="en-IN" sz="6600" dirty="0">
              <a:solidFill>
                <a:schemeClr val="bg1"/>
              </a:solidFill>
              <a:latin typeface="Swipe Race Demo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B0E7F7-5D0D-C31F-4D70-7AE803539024}"/>
              </a:ext>
            </a:extLst>
          </p:cNvPr>
          <p:cNvSpPr txBox="1"/>
          <p:nvPr/>
        </p:nvSpPr>
        <p:spPr>
          <a:xfrm>
            <a:off x="14287500" y="3434557"/>
            <a:ext cx="8753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OCR A Extended" panose="02010509020102010303" pitchFamily="50" charset="0"/>
              </a:rPr>
              <a:t>DESKTOP VOICE ASSISTANCE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94BF256-E103-68D6-E514-7B1A859C6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010586" y="56994"/>
            <a:ext cx="3010586" cy="6859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8C2605D-706F-E1FA-0B73-D8C7FD2AE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9150" y="5885465"/>
            <a:ext cx="3010586" cy="685956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AB2C8C48-DAA1-7FFC-3989-2799E95F10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293" y="9101884"/>
            <a:ext cx="4953000" cy="1313243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chemeClr val="bg1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By- Vrushali R. Patil</a:t>
            </a:r>
          </a:p>
          <a:p>
            <a:r>
              <a:rPr lang="en-IN" dirty="0">
                <a:solidFill>
                  <a:schemeClr val="bg1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Pratik P. Holkar</a:t>
            </a:r>
          </a:p>
          <a:p>
            <a:r>
              <a:rPr lang="en-IN" dirty="0">
                <a:solidFill>
                  <a:schemeClr val="bg1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Shrinek B Mungari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B2A6D7-D179-F3A0-BD53-764F9DAEE363}"/>
              </a:ext>
            </a:extLst>
          </p:cNvPr>
          <p:cNvSpPr txBox="1"/>
          <p:nvPr/>
        </p:nvSpPr>
        <p:spPr>
          <a:xfrm>
            <a:off x="-19152775" y="967948"/>
            <a:ext cx="6605989" cy="770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Use Case diagram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1419A2-B818-7DEB-4FE9-85658FE5E8F4}"/>
              </a:ext>
            </a:extLst>
          </p:cNvPr>
          <p:cNvSpPr txBox="1">
            <a:spLocks/>
          </p:cNvSpPr>
          <p:nvPr/>
        </p:nvSpPr>
        <p:spPr>
          <a:xfrm>
            <a:off x="88483" y="-277176"/>
            <a:ext cx="8217995" cy="11930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Coding Explanation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27B87264-8D16-CB55-60B6-21C4726B7C08}"/>
              </a:ext>
            </a:extLst>
          </p:cNvPr>
          <p:cNvGraphicFramePr>
            <a:graphicFrameLocks/>
          </p:cNvGraphicFramePr>
          <p:nvPr/>
        </p:nvGraphicFramePr>
        <p:xfrm>
          <a:off x="-15864780" y="1783446"/>
          <a:ext cx="11358330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1666">
                  <a:extLst>
                    <a:ext uri="{9D8B030D-6E8A-4147-A177-3AD203B41FA5}">
                      <a16:colId xmlns:a16="http://schemas.microsoft.com/office/drawing/2014/main" val="3120372668"/>
                    </a:ext>
                  </a:extLst>
                </a:gridCol>
                <a:gridCol w="2271666">
                  <a:extLst>
                    <a:ext uri="{9D8B030D-6E8A-4147-A177-3AD203B41FA5}">
                      <a16:colId xmlns:a16="http://schemas.microsoft.com/office/drawing/2014/main" val="1889611062"/>
                    </a:ext>
                  </a:extLst>
                </a:gridCol>
                <a:gridCol w="2271666">
                  <a:extLst>
                    <a:ext uri="{9D8B030D-6E8A-4147-A177-3AD203B41FA5}">
                      <a16:colId xmlns:a16="http://schemas.microsoft.com/office/drawing/2014/main" val="1068074371"/>
                    </a:ext>
                  </a:extLst>
                </a:gridCol>
                <a:gridCol w="2271666">
                  <a:extLst>
                    <a:ext uri="{9D8B030D-6E8A-4147-A177-3AD203B41FA5}">
                      <a16:colId xmlns:a16="http://schemas.microsoft.com/office/drawing/2014/main" val="3955901009"/>
                    </a:ext>
                  </a:extLst>
                </a:gridCol>
                <a:gridCol w="2271666">
                  <a:extLst>
                    <a:ext uri="{9D8B030D-6E8A-4147-A177-3AD203B41FA5}">
                      <a16:colId xmlns:a16="http://schemas.microsoft.com/office/drawing/2014/main" val="3622556133"/>
                    </a:ext>
                  </a:extLst>
                </a:gridCol>
              </a:tblGrid>
              <a:tr h="639518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Module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Test data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Expected results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Actual result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Remark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55129222"/>
                  </a:ext>
                </a:extLst>
              </a:tr>
              <a:tr h="1309489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 using valid username and password/login using invalid username and password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Loging successful</a:t>
                      </a:r>
                    </a:p>
                    <a:p>
                      <a:endParaRPr lang="en-IN" sz="1600" dirty="0">
                        <a:solidFill>
                          <a:schemeClr val="bg1"/>
                        </a:solidFill>
                        <a:latin typeface="Corbel" panose="020B0503020204020204" pitchFamily="34" charset="0"/>
                        <a:ea typeface="Source Code Pro ExtraLight" panose="020B0309030403020204" pitchFamily="49" charset="0"/>
                      </a:endParaRPr>
                    </a:p>
                    <a:p>
                      <a:endParaRPr lang="en-IN" sz="1600" dirty="0">
                        <a:solidFill>
                          <a:schemeClr val="bg1"/>
                        </a:solidFill>
                        <a:latin typeface="Corbel" panose="020B0503020204020204" pitchFamily="34" charset="0"/>
                        <a:ea typeface="Source Code Pro ExtraLight" panose="020B0309030403020204" pitchFamily="49" charset="0"/>
                      </a:endParaRPr>
                    </a:p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Loging unsuccessful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Loging successful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40392289"/>
                  </a:ext>
                </a:extLst>
              </a:tr>
              <a:tr h="822237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Input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Valid input with clear voice/invalid input with noise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Recognising commands</a:t>
                      </a:r>
                    </a:p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Please say that again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Recognising commands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90504758"/>
                  </a:ext>
                </a:extLst>
              </a:tr>
              <a:tr h="334986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Output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IN" sz="1600" dirty="0">
                        <a:solidFill>
                          <a:schemeClr val="bg1"/>
                        </a:solidFill>
                        <a:latin typeface="Corbel" panose="020B0503020204020204" pitchFamily="34" charset="0"/>
                        <a:ea typeface="Source Code Pro ExtraLight" panose="020B0309030403020204" pitchFamily="49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Executing tasks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Executing tasks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77355328"/>
                  </a:ext>
                </a:extLst>
              </a:tr>
              <a:tr h="334986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Module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Test data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Expected results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Actual result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Remark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45612721"/>
                  </a:ext>
                </a:extLst>
              </a:tr>
              <a:tr h="1309489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 using valid username and password/login using invalid username and password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Loging successful</a:t>
                      </a:r>
                    </a:p>
                    <a:p>
                      <a:endParaRPr lang="en-IN" sz="1600" dirty="0">
                        <a:solidFill>
                          <a:schemeClr val="bg1"/>
                        </a:solidFill>
                        <a:latin typeface="Corbel" panose="020B0503020204020204" pitchFamily="34" charset="0"/>
                        <a:ea typeface="Source Code Pro ExtraLight" panose="020B0309030403020204" pitchFamily="49" charset="0"/>
                      </a:endParaRPr>
                    </a:p>
                    <a:p>
                      <a:endParaRPr lang="en-IN" sz="1600" dirty="0">
                        <a:solidFill>
                          <a:schemeClr val="bg1"/>
                        </a:solidFill>
                        <a:latin typeface="Corbel" panose="020B0503020204020204" pitchFamily="34" charset="0"/>
                        <a:ea typeface="Source Code Pro ExtraLight" panose="020B0309030403020204" pitchFamily="49" charset="0"/>
                      </a:endParaRPr>
                    </a:p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Loging unsuccessful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Loging successful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86125138"/>
                  </a:ext>
                </a:extLst>
              </a:tr>
            </a:tbl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E2ABAE01-30B8-CCB1-D5F3-1BD4C8FD9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602663" y="1272264"/>
            <a:ext cx="4578055" cy="496887"/>
          </a:xfrm>
        </p:spPr>
        <p:txBody>
          <a:bodyPr>
            <a:no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ER Diagram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CE9CAC9-74C4-2412-CE7C-A55E1F82BA41}"/>
              </a:ext>
            </a:extLst>
          </p:cNvPr>
          <p:cNvSpPr txBox="1">
            <a:spLocks/>
          </p:cNvSpPr>
          <p:nvPr/>
        </p:nvSpPr>
        <p:spPr>
          <a:xfrm>
            <a:off x="-10808681" y="964725"/>
            <a:ext cx="635707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Database Tables for user table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743FBB37-F21F-75A4-9297-8CB56657F136}"/>
              </a:ext>
            </a:extLst>
          </p:cNvPr>
          <p:cNvGraphicFramePr>
            <a:graphicFrameLocks/>
          </p:cNvGraphicFramePr>
          <p:nvPr/>
        </p:nvGraphicFramePr>
        <p:xfrm>
          <a:off x="20219327" y="3067748"/>
          <a:ext cx="10499360" cy="149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9872">
                  <a:extLst>
                    <a:ext uri="{9D8B030D-6E8A-4147-A177-3AD203B41FA5}">
                      <a16:colId xmlns:a16="http://schemas.microsoft.com/office/drawing/2014/main" val="3120372668"/>
                    </a:ext>
                  </a:extLst>
                </a:gridCol>
                <a:gridCol w="2099872">
                  <a:extLst>
                    <a:ext uri="{9D8B030D-6E8A-4147-A177-3AD203B41FA5}">
                      <a16:colId xmlns:a16="http://schemas.microsoft.com/office/drawing/2014/main" val="1889611062"/>
                    </a:ext>
                  </a:extLst>
                </a:gridCol>
                <a:gridCol w="2099872">
                  <a:extLst>
                    <a:ext uri="{9D8B030D-6E8A-4147-A177-3AD203B41FA5}">
                      <a16:colId xmlns:a16="http://schemas.microsoft.com/office/drawing/2014/main" val="829988618"/>
                    </a:ext>
                  </a:extLst>
                </a:gridCol>
                <a:gridCol w="2099872">
                  <a:extLst>
                    <a:ext uri="{9D8B030D-6E8A-4147-A177-3AD203B41FA5}">
                      <a16:colId xmlns:a16="http://schemas.microsoft.com/office/drawing/2014/main" val="1068074371"/>
                    </a:ext>
                  </a:extLst>
                </a:gridCol>
                <a:gridCol w="2099872">
                  <a:extLst>
                    <a:ext uri="{9D8B030D-6E8A-4147-A177-3AD203B41FA5}">
                      <a16:colId xmlns:a16="http://schemas.microsoft.com/office/drawing/2014/main" val="2718236258"/>
                    </a:ext>
                  </a:extLst>
                </a:gridCol>
              </a:tblGrid>
              <a:tr h="382616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S.no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Attributes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Data Type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Field Length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Constraint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55129222"/>
                  </a:ext>
                </a:extLst>
              </a:tr>
              <a:tr h="353757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1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username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varchar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20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Not null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40392289"/>
                  </a:ext>
                </a:extLst>
              </a:tr>
              <a:tr h="353184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2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password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varchar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8</a:t>
                      </a:r>
                      <a:endParaRPr lang="en-IN" dirty="0">
                        <a:solidFill>
                          <a:schemeClr val="bg1"/>
                        </a:solidFill>
                        <a:latin typeface="Source Code Pro ExtraLight" panose="020B0309030403020204" pitchFamily="49" charset="0"/>
                        <a:ea typeface="Source Code Pro ExtraLight" panose="020B0309030403020204" pitchFamily="49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Not null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90504758"/>
                  </a:ext>
                </a:extLst>
              </a:tr>
              <a:tr h="353757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3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Email ID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varchar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50</a:t>
                      </a:r>
                      <a:endParaRPr lang="en-IN" dirty="0">
                        <a:solidFill>
                          <a:schemeClr val="bg1"/>
                        </a:solidFill>
                        <a:latin typeface="Source Code Pro ExtraLight" panose="020B0309030403020204" pitchFamily="49" charset="0"/>
                        <a:ea typeface="Source Code Pro ExtraLight" panose="020B0309030403020204" pitchFamily="49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Not null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86125138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DAC9595B-6124-AEC3-EDDD-FC47C55D8A28}"/>
              </a:ext>
            </a:extLst>
          </p:cNvPr>
          <p:cNvSpPr txBox="1">
            <a:spLocks/>
          </p:cNvSpPr>
          <p:nvPr/>
        </p:nvSpPr>
        <p:spPr>
          <a:xfrm>
            <a:off x="16195625" y="758249"/>
            <a:ext cx="635707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Unit Testing</a:t>
            </a:r>
            <a:b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</a:br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For Password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C8513484-A49C-EA46-0D96-F62E4F90EDA4}"/>
              </a:ext>
            </a:extLst>
          </p:cNvPr>
          <p:cNvGraphicFramePr>
            <a:graphicFrameLocks/>
          </p:cNvGraphicFramePr>
          <p:nvPr/>
        </p:nvGraphicFramePr>
        <p:xfrm>
          <a:off x="-16675167" y="2620869"/>
          <a:ext cx="11077731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2577">
                  <a:extLst>
                    <a:ext uri="{9D8B030D-6E8A-4147-A177-3AD203B41FA5}">
                      <a16:colId xmlns:a16="http://schemas.microsoft.com/office/drawing/2014/main" val="3120372668"/>
                    </a:ext>
                  </a:extLst>
                </a:gridCol>
                <a:gridCol w="3692577">
                  <a:extLst>
                    <a:ext uri="{9D8B030D-6E8A-4147-A177-3AD203B41FA5}">
                      <a16:colId xmlns:a16="http://schemas.microsoft.com/office/drawing/2014/main" val="1889611062"/>
                    </a:ext>
                  </a:extLst>
                </a:gridCol>
                <a:gridCol w="3692577">
                  <a:extLst>
                    <a:ext uri="{9D8B030D-6E8A-4147-A177-3AD203B41FA5}">
                      <a16:colId xmlns:a16="http://schemas.microsoft.com/office/drawing/2014/main" val="1068074371"/>
                    </a:ext>
                  </a:extLst>
                </a:gridCol>
              </a:tblGrid>
              <a:tr h="391028"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Test Scenario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Test Data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Expected Results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55129222"/>
                  </a:ext>
                </a:extLst>
              </a:tr>
              <a:tr h="902372"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Enter password in proper format</a:t>
                      </a:r>
                    </a:p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Pattern={ }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Vrushali938#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Strong password is expected.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40392289"/>
                  </a:ext>
                </a:extLst>
              </a:tr>
              <a:tr h="631660"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Enter password in wrong format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33344455#33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Please enter valid password .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90504758"/>
                  </a:ext>
                </a:extLst>
              </a:tr>
              <a:tr h="902372"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Blank field 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IN" sz="1800" dirty="0">
                        <a:solidFill>
                          <a:schemeClr val="bg1"/>
                        </a:solidFill>
                        <a:latin typeface="Source Code Pro ExtraLight" panose="020B0309030403020204" pitchFamily="49" charset="0"/>
                        <a:ea typeface="Source Code Pro ExtraLight" panose="020B0309030403020204" pitchFamily="49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Please enter password/This field is compulsory.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86125138"/>
                  </a:ext>
                </a:extLst>
              </a:tr>
            </a:tbl>
          </a:graphicData>
        </a:graphic>
      </p:graphicFrame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2C15A8D1-9FD1-BD75-5019-0627E5AF2C13}"/>
              </a:ext>
            </a:extLst>
          </p:cNvPr>
          <p:cNvGraphicFramePr>
            <a:graphicFrameLocks/>
          </p:cNvGraphicFramePr>
          <p:nvPr/>
        </p:nvGraphicFramePr>
        <p:xfrm>
          <a:off x="16435619" y="1783445"/>
          <a:ext cx="11539950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7990">
                  <a:extLst>
                    <a:ext uri="{9D8B030D-6E8A-4147-A177-3AD203B41FA5}">
                      <a16:colId xmlns:a16="http://schemas.microsoft.com/office/drawing/2014/main" val="3120372668"/>
                    </a:ext>
                  </a:extLst>
                </a:gridCol>
                <a:gridCol w="2307990">
                  <a:extLst>
                    <a:ext uri="{9D8B030D-6E8A-4147-A177-3AD203B41FA5}">
                      <a16:colId xmlns:a16="http://schemas.microsoft.com/office/drawing/2014/main" val="1889611062"/>
                    </a:ext>
                  </a:extLst>
                </a:gridCol>
                <a:gridCol w="2307990">
                  <a:extLst>
                    <a:ext uri="{9D8B030D-6E8A-4147-A177-3AD203B41FA5}">
                      <a16:colId xmlns:a16="http://schemas.microsoft.com/office/drawing/2014/main" val="1068074371"/>
                    </a:ext>
                  </a:extLst>
                </a:gridCol>
                <a:gridCol w="2307990">
                  <a:extLst>
                    <a:ext uri="{9D8B030D-6E8A-4147-A177-3AD203B41FA5}">
                      <a16:colId xmlns:a16="http://schemas.microsoft.com/office/drawing/2014/main" val="3955901009"/>
                    </a:ext>
                  </a:extLst>
                </a:gridCol>
                <a:gridCol w="2307990">
                  <a:extLst>
                    <a:ext uri="{9D8B030D-6E8A-4147-A177-3AD203B41FA5}">
                      <a16:colId xmlns:a16="http://schemas.microsoft.com/office/drawing/2014/main" val="3622556133"/>
                    </a:ext>
                  </a:extLst>
                </a:gridCol>
              </a:tblGrid>
              <a:tr h="364981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Test Scenario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Test Data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Expected Result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Actual Result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Remark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55129222"/>
                  </a:ext>
                </a:extLst>
              </a:tr>
              <a:tr h="577887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Give valid input command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Opening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Opening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40392289"/>
                  </a:ext>
                </a:extLst>
              </a:tr>
              <a:tr h="1307848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Give invalid invalid input command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 coding file(the file that does not exit in the system)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The file you have searching Is not present  in system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Give command once again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90504758"/>
                  </a:ext>
                </a:extLst>
              </a:tr>
              <a:tr h="577887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Not giving input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600">
                        <a:solidFill>
                          <a:schemeClr val="bg1"/>
                        </a:solidFill>
                        <a:latin typeface="Source Code Pro ExtraLight" panose="020B0309030403020204" pitchFamily="49" charset="0"/>
                        <a:ea typeface="Source Code Pro ExtraLight" panose="020B0309030403020204" pitchFamily="49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What can I do for you.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It asks for command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77355328"/>
                  </a:ext>
                </a:extLst>
              </a:tr>
              <a:tr h="334566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Test Scenario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Test Data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Expected Result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Actual Result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Remark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45612721"/>
                  </a:ext>
                </a:extLst>
              </a:tr>
              <a:tr h="577887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Give valid input command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Opening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Opening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86125138"/>
                  </a:ext>
                </a:extLst>
              </a:tr>
            </a:tbl>
          </a:graphicData>
        </a:graphic>
      </p:graphicFrame>
      <p:sp>
        <p:nvSpPr>
          <p:cNvPr id="20" name="Title 1">
            <a:extLst>
              <a:ext uri="{FF2B5EF4-FFF2-40B4-BE49-F238E27FC236}">
                <a16:creationId xmlns:a16="http://schemas.microsoft.com/office/drawing/2014/main" id="{34B2B65B-14E7-43A1-FD1A-163D1B485E78}"/>
              </a:ext>
            </a:extLst>
          </p:cNvPr>
          <p:cNvSpPr txBox="1">
            <a:spLocks/>
          </p:cNvSpPr>
          <p:nvPr/>
        </p:nvSpPr>
        <p:spPr>
          <a:xfrm>
            <a:off x="-13149984" y="510599"/>
            <a:ext cx="815396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Functional Testing</a:t>
            </a:r>
            <a:b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</a:br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For user input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4F5346-121F-1934-F03C-246F4CF2768C}"/>
              </a:ext>
            </a:extLst>
          </p:cNvPr>
          <p:cNvSpPr txBox="1"/>
          <p:nvPr/>
        </p:nvSpPr>
        <p:spPr>
          <a:xfrm>
            <a:off x="1371599" y="-5335548"/>
            <a:ext cx="105536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1">
                    <a:lumMod val="20000"/>
                    <a:lumOff val="80000"/>
                  </a:schemeClr>
                </a:solidFill>
                <a:latin typeface="Goudy Stout" panose="0202090407030B020401" pitchFamily="18" charset="0"/>
              </a:rPr>
              <a:t>Thank You</a:t>
            </a:r>
            <a:endParaRPr lang="en-IN" sz="6600" dirty="0">
              <a:solidFill>
                <a:schemeClr val="accent1">
                  <a:lumMod val="20000"/>
                  <a:lumOff val="80000"/>
                </a:schemeClr>
              </a:solidFill>
              <a:latin typeface="Goudy Stout" panose="0202090407030B020401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CB3EFF-45E8-CF7A-6AD2-8FF8E81ECE50}"/>
              </a:ext>
            </a:extLst>
          </p:cNvPr>
          <p:cNvSpPr txBox="1"/>
          <p:nvPr/>
        </p:nvSpPr>
        <p:spPr>
          <a:xfrm>
            <a:off x="3043512" y="948579"/>
            <a:ext cx="9388555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dirty="0">
                <a:solidFill>
                  <a:srgbClr val="C586C0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import</a:t>
            </a:r>
            <a: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webbrowser</a:t>
            </a:r>
            <a: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as</a:t>
            </a:r>
            <a: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 web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import</a:t>
            </a:r>
            <a: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 time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import</a:t>
            </a:r>
            <a: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 keyboard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import</a:t>
            </a:r>
            <a: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pyautogui</a:t>
            </a:r>
            <a: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as</a:t>
            </a:r>
            <a: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pg</a:t>
            </a:r>
            <a:endParaRPr lang="en-IN" b="0" dirty="0">
              <a:solidFill>
                <a:srgbClr val="CCCCCC"/>
              </a:solidFill>
              <a:effectLst/>
              <a:latin typeface="Source Code Pro Black" panose="020B0809030403020204" pitchFamily="49" charset="0"/>
              <a:ea typeface="Source Code Pro Black" panose="020B0809030403020204" pitchFamily="49" charset="0"/>
            </a:endParaRPr>
          </a:p>
          <a:p>
            <a:b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</a:br>
            <a:r>
              <a:rPr lang="en-IN" b="0" dirty="0">
                <a:solidFill>
                  <a:srgbClr val="569CD6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def</a:t>
            </a:r>
            <a: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whatsapp</a:t>
            </a:r>
            <a: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(</a:t>
            </a:r>
            <a:r>
              <a:rPr lang="en-IN" b="0" dirty="0" err="1">
                <a:solidFill>
                  <a:srgbClr val="9CDCFE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name</a:t>
            </a:r>
            <a:r>
              <a:rPr lang="en-IN" b="0" dirty="0" err="1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,</a:t>
            </a:r>
            <a:r>
              <a:rPr lang="en-IN" b="0" dirty="0" err="1">
                <a:solidFill>
                  <a:srgbClr val="9CDCFE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message</a:t>
            </a:r>
            <a: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):</a:t>
            </a:r>
          </a:p>
          <a:p>
            <a: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    name </a:t>
            </a:r>
            <a:r>
              <a:rPr lang="en-IN" b="0" dirty="0">
                <a:solidFill>
                  <a:srgbClr val="D4D4D4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 name</a:t>
            </a:r>
          </a:p>
          <a:p>
            <a: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    message </a:t>
            </a:r>
            <a:r>
              <a:rPr lang="en-IN" b="0" dirty="0">
                <a:solidFill>
                  <a:srgbClr val="D4D4D4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 message</a:t>
            </a:r>
          </a:p>
          <a:p>
            <a:b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</a:br>
            <a: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    </a:t>
            </a:r>
            <a:r>
              <a:rPr lang="en-IN" b="0" dirty="0">
                <a:solidFill>
                  <a:srgbClr val="6A9955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# Compose the URL to open the chat with the recipient</a:t>
            </a:r>
            <a:endParaRPr lang="en-IN" b="0" dirty="0">
              <a:solidFill>
                <a:srgbClr val="CCCCCC"/>
              </a:solidFill>
              <a:effectLst/>
              <a:latin typeface="Source Code Pro Black" panose="020B0809030403020204" pitchFamily="49" charset="0"/>
              <a:ea typeface="Source Code Pro Black" panose="020B0809030403020204" pitchFamily="49" charset="0"/>
            </a:endParaRPr>
          </a:p>
          <a:p>
            <a: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    </a:t>
            </a:r>
            <a:r>
              <a:rPr lang="en-IN" b="0" dirty="0" err="1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url</a:t>
            </a:r>
            <a: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 </a:t>
            </a:r>
            <a:r>
              <a:rPr lang="en-IN" b="0" dirty="0" err="1">
                <a:solidFill>
                  <a:srgbClr val="569CD6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f</a:t>
            </a:r>
            <a:r>
              <a:rPr lang="en-IN" b="0" dirty="0" err="1">
                <a:solidFill>
                  <a:srgbClr val="CE9178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'https</a:t>
            </a:r>
            <a:r>
              <a:rPr lang="en-IN" b="0" dirty="0">
                <a:solidFill>
                  <a:srgbClr val="CE9178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://web.whatsapp.com/'</a:t>
            </a:r>
            <a:endParaRPr lang="en-IN" b="0" dirty="0">
              <a:solidFill>
                <a:srgbClr val="CCCCCC"/>
              </a:solidFill>
              <a:effectLst/>
              <a:latin typeface="Source Code Pro Black" panose="020B0809030403020204" pitchFamily="49" charset="0"/>
              <a:ea typeface="Source Code Pro Black" panose="020B0809030403020204" pitchFamily="49" charset="0"/>
            </a:endParaRPr>
          </a:p>
          <a:p>
            <a:b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</a:br>
            <a: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    </a:t>
            </a:r>
            <a:r>
              <a:rPr lang="en-IN" b="0" dirty="0">
                <a:solidFill>
                  <a:srgbClr val="6A9955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# Open the chat with the recipient in WhatsApp Web</a:t>
            </a:r>
            <a:endParaRPr lang="en-IN" b="0" dirty="0">
              <a:solidFill>
                <a:srgbClr val="CCCCCC"/>
              </a:solidFill>
              <a:effectLst/>
              <a:latin typeface="Source Code Pro Black" panose="020B0809030403020204" pitchFamily="49" charset="0"/>
              <a:ea typeface="Source Code Pro Black" panose="020B0809030403020204" pitchFamily="49" charset="0"/>
            </a:endParaRPr>
          </a:p>
          <a:p>
            <a: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    </a:t>
            </a:r>
            <a:r>
              <a:rPr lang="en-IN" b="0" dirty="0" err="1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web.open</a:t>
            </a:r>
            <a: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(</a:t>
            </a:r>
            <a:r>
              <a:rPr lang="en-IN" b="0" dirty="0" err="1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url</a:t>
            </a:r>
            <a: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)</a:t>
            </a:r>
          </a:p>
          <a:p>
            <a:b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</a:br>
            <a: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    </a:t>
            </a:r>
            <a:r>
              <a:rPr lang="en-IN" b="0" dirty="0">
                <a:solidFill>
                  <a:srgbClr val="6A9955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# Wait for the chat to load</a:t>
            </a:r>
            <a:endParaRPr lang="en-IN" b="0" dirty="0">
              <a:solidFill>
                <a:srgbClr val="CCCCCC"/>
              </a:solidFill>
              <a:effectLst/>
              <a:latin typeface="Source Code Pro Black" panose="020B0809030403020204" pitchFamily="49" charset="0"/>
              <a:ea typeface="Source Code Pro Black" panose="020B0809030403020204" pitchFamily="49" charset="0"/>
            </a:endParaRPr>
          </a:p>
          <a:p>
            <a: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    </a:t>
            </a:r>
            <a:r>
              <a:rPr lang="en-IN" b="0" dirty="0" err="1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time.sleep</a:t>
            </a:r>
            <a: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(</a:t>
            </a:r>
            <a:r>
              <a:rPr lang="en-IN" b="0" dirty="0">
                <a:solidFill>
                  <a:srgbClr val="B5CEA8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20</a:t>
            </a:r>
            <a: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)</a:t>
            </a:r>
          </a:p>
          <a:p>
            <a:b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</a:br>
            <a: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    </a:t>
            </a:r>
            <a:r>
              <a:rPr lang="en-IN" b="0" dirty="0" err="1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pg.click</a:t>
            </a:r>
            <a: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(</a:t>
            </a:r>
            <a:r>
              <a:rPr lang="en-IN" b="0" dirty="0">
                <a:solidFill>
                  <a:srgbClr val="B5CEA8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33</a:t>
            </a:r>
            <a: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,</a:t>
            </a:r>
            <a:r>
              <a:rPr lang="en-IN" b="0" dirty="0">
                <a:solidFill>
                  <a:srgbClr val="B5CEA8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182</a:t>
            </a:r>
            <a: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)</a:t>
            </a:r>
          </a:p>
          <a:p>
            <a: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    </a:t>
            </a:r>
            <a:r>
              <a:rPr lang="en-IN" b="0" dirty="0" err="1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time.sleep</a:t>
            </a:r>
            <a: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(</a:t>
            </a:r>
            <a:r>
              <a:rPr lang="en-IN" b="0" dirty="0">
                <a:solidFill>
                  <a:srgbClr val="B5CEA8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2</a:t>
            </a:r>
            <a: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)</a:t>
            </a:r>
          </a:p>
          <a:p>
            <a:b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</a:br>
            <a:b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</a:br>
            <a:endParaRPr lang="en-IN" b="0" dirty="0">
              <a:solidFill>
                <a:srgbClr val="CCCCCC"/>
              </a:solidFill>
              <a:effectLst/>
              <a:latin typeface="Source Code Pro Black" panose="020B0809030403020204" pitchFamily="49" charset="0"/>
              <a:ea typeface="Source Code Pro Black" panose="020B0809030403020204" pitchFamily="49" charset="0"/>
            </a:endParaRPr>
          </a:p>
          <a:p>
            <a:endParaRPr lang="en-IN" b="0" dirty="0">
              <a:solidFill>
                <a:srgbClr val="CCCCCC"/>
              </a:solidFill>
              <a:effectLst/>
              <a:latin typeface="Source Code Pro Black" panose="020B0809030403020204" pitchFamily="49" charset="0"/>
              <a:ea typeface="Source Code Pro Black" panose="020B08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710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05A05D06-9C39-1FE1-B35A-D3C4D97D249C}"/>
              </a:ext>
            </a:extLst>
          </p:cNvPr>
          <p:cNvSpPr/>
          <p:nvPr/>
        </p:nvSpPr>
        <p:spPr>
          <a:xfrm>
            <a:off x="514350" y="609600"/>
            <a:ext cx="304800" cy="3048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BD027-E93E-6641-4128-31B2ADBF3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8685"/>
            <a:ext cx="12192000" cy="72353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37EFF5-40AB-D958-1072-AA6CAB5BC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943100" y="0"/>
            <a:ext cx="1943100" cy="6859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4337A5-5232-0CB0-10BB-EDECECAD8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5885465"/>
            <a:ext cx="2667000" cy="6859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0CE04C-3AD0-D462-34C7-4CA466B68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806">
            <a:off x="8958822" y="4222471"/>
            <a:ext cx="4780019" cy="47800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474C84-DDD8-66D2-1D4A-984019032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41867">
            <a:off x="-2185891" y="-2510953"/>
            <a:ext cx="5224869" cy="53380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27E651-49D7-3B4F-84B4-C72A66E9C1B3}"/>
              </a:ext>
            </a:extLst>
          </p:cNvPr>
          <p:cNvSpPr txBox="1"/>
          <p:nvPr/>
        </p:nvSpPr>
        <p:spPr>
          <a:xfrm>
            <a:off x="-13729290" y="2364863"/>
            <a:ext cx="90487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Swipe Race Demo" pitchFamily="2" charset="0"/>
              </a:rPr>
              <a:t>PARROT</a:t>
            </a:r>
            <a:endParaRPr lang="en-IN" sz="6600" dirty="0">
              <a:solidFill>
                <a:schemeClr val="bg1"/>
              </a:solidFill>
              <a:latin typeface="Swipe Race Demo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B0E7F7-5D0D-C31F-4D70-7AE803539024}"/>
              </a:ext>
            </a:extLst>
          </p:cNvPr>
          <p:cNvSpPr txBox="1"/>
          <p:nvPr/>
        </p:nvSpPr>
        <p:spPr>
          <a:xfrm>
            <a:off x="14287500" y="3434557"/>
            <a:ext cx="8753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OCR A Extended" panose="02010509020102010303" pitchFamily="50" charset="0"/>
              </a:rPr>
              <a:t>DESKTOP VOICE ASSISTANCE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94BF256-E103-68D6-E514-7B1A859C6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010586" y="56994"/>
            <a:ext cx="3010586" cy="6859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8C2605D-706F-E1FA-0B73-D8C7FD2AE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9150" y="5885465"/>
            <a:ext cx="3010586" cy="685956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AB2C8C48-DAA1-7FFC-3989-2799E95F10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293" y="9101884"/>
            <a:ext cx="4953000" cy="1313243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chemeClr val="bg1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By- Vrushali R. Patil</a:t>
            </a:r>
          </a:p>
          <a:p>
            <a:r>
              <a:rPr lang="en-IN" dirty="0">
                <a:solidFill>
                  <a:schemeClr val="bg1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Pratik P. Holkar</a:t>
            </a:r>
          </a:p>
          <a:p>
            <a:r>
              <a:rPr lang="en-IN" dirty="0">
                <a:solidFill>
                  <a:schemeClr val="bg1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Shrinek B Mungari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B2A6D7-D179-F3A0-BD53-764F9DAEE363}"/>
              </a:ext>
            </a:extLst>
          </p:cNvPr>
          <p:cNvSpPr txBox="1"/>
          <p:nvPr/>
        </p:nvSpPr>
        <p:spPr>
          <a:xfrm>
            <a:off x="-19152775" y="967948"/>
            <a:ext cx="6605989" cy="770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Use Case diagram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27B87264-8D16-CB55-60B6-21C4726B7C08}"/>
              </a:ext>
            </a:extLst>
          </p:cNvPr>
          <p:cNvGraphicFramePr>
            <a:graphicFrameLocks/>
          </p:cNvGraphicFramePr>
          <p:nvPr/>
        </p:nvGraphicFramePr>
        <p:xfrm>
          <a:off x="-15864780" y="1783446"/>
          <a:ext cx="11358330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1666">
                  <a:extLst>
                    <a:ext uri="{9D8B030D-6E8A-4147-A177-3AD203B41FA5}">
                      <a16:colId xmlns:a16="http://schemas.microsoft.com/office/drawing/2014/main" val="3120372668"/>
                    </a:ext>
                  </a:extLst>
                </a:gridCol>
                <a:gridCol w="2271666">
                  <a:extLst>
                    <a:ext uri="{9D8B030D-6E8A-4147-A177-3AD203B41FA5}">
                      <a16:colId xmlns:a16="http://schemas.microsoft.com/office/drawing/2014/main" val="1889611062"/>
                    </a:ext>
                  </a:extLst>
                </a:gridCol>
                <a:gridCol w="2271666">
                  <a:extLst>
                    <a:ext uri="{9D8B030D-6E8A-4147-A177-3AD203B41FA5}">
                      <a16:colId xmlns:a16="http://schemas.microsoft.com/office/drawing/2014/main" val="1068074371"/>
                    </a:ext>
                  </a:extLst>
                </a:gridCol>
                <a:gridCol w="2271666">
                  <a:extLst>
                    <a:ext uri="{9D8B030D-6E8A-4147-A177-3AD203B41FA5}">
                      <a16:colId xmlns:a16="http://schemas.microsoft.com/office/drawing/2014/main" val="3955901009"/>
                    </a:ext>
                  </a:extLst>
                </a:gridCol>
                <a:gridCol w="2271666">
                  <a:extLst>
                    <a:ext uri="{9D8B030D-6E8A-4147-A177-3AD203B41FA5}">
                      <a16:colId xmlns:a16="http://schemas.microsoft.com/office/drawing/2014/main" val="3622556133"/>
                    </a:ext>
                  </a:extLst>
                </a:gridCol>
              </a:tblGrid>
              <a:tr h="639518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Module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Test data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Expected results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Actual result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Remark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55129222"/>
                  </a:ext>
                </a:extLst>
              </a:tr>
              <a:tr h="1309489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 using valid username and password/login using invalid username and password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Loging successful</a:t>
                      </a:r>
                    </a:p>
                    <a:p>
                      <a:endParaRPr lang="en-IN" sz="1600" dirty="0">
                        <a:solidFill>
                          <a:schemeClr val="bg1"/>
                        </a:solidFill>
                        <a:latin typeface="Corbel" panose="020B0503020204020204" pitchFamily="34" charset="0"/>
                        <a:ea typeface="Source Code Pro ExtraLight" panose="020B0309030403020204" pitchFamily="49" charset="0"/>
                      </a:endParaRPr>
                    </a:p>
                    <a:p>
                      <a:endParaRPr lang="en-IN" sz="1600" dirty="0">
                        <a:solidFill>
                          <a:schemeClr val="bg1"/>
                        </a:solidFill>
                        <a:latin typeface="Corbel" panose="020B0503020204020204" pitchFamily="34" charset="0"/>
                        <a:ea typeface="Source Code Pro ExtraLight" panose="020B0309030403020204" pitchFamily="49" charset="0"/>
                      </a:endParaRPr>
                    </a:p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Loging unsuccessful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Loging successful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40392289"/>
                  </a:ext>
                </a:extLst>
              </a:tr>
              <a:tr h="822237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Input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Valid input with clear voice/invalid input with noise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Recognising commands</a:t>
                      </a:r>
                    </a:p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Please say that again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Recognising commands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90504758"/>
                  </a:ext>
                </a:extLst>
              </a:tr>
              <a:tr h="334986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Output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IN" sz="1600" dirty="0">
                        <a:solidFill>
                          <a:schemeClr val="bg1"/>
                        </a:solidFill>
                        <a:latin typeface="Corbel" panose="020B0503020204020204" pitchFamily="34" charset="0"/>
                        <a:ea typeface="Source Code Pro ExtraLight" panose="020B0309030403020204" pitchFamily="49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Executing tasks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Executing tasks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77355328"/>
                  </a:ext>
                </a:extLst>
              </a:tr>
              <a:tr h="334986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Module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Test data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Expected results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Actual result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Remark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45612721"/>
                  </a:ext>
                </a:extLst>
              </a:tr>
              <a:tr h="1309489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 using valid username and password/login using invalid username and password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Loging successful</a:t>
                      </a:r>
                    </a:p>
                    <a:p>
                      <a:endParaRPr lang="en-IN" sz="1600" dirty="0">
                        <a:solidFill>
                          <a:schemeClr val="bg1"/>
                        </a:solidFill>
                        <a:latin typeface="Corbel" panose="020B0503020204020204" pitchFamily="34" charset="0"/>
                        <a:ea typeface="Source Code Pro ExtraLight" panose="020B0309030403020204" pitchFamily="49" charset="0"/>
                      </a:endParaRPr>
                    </a:p>
                    <a:p>
                      <a:endParaRPr lang="en-IN" sz="1600" dirty="0">
                        <a:solidFill>
                          <a:schemeClr val="bg1"/>
                        </a:solidFill>
                        <a:latin typeface="Corbel" panose="020B0503020204020204" pitchFamily="34" charset="0"/>
                        <a:ea typeface="Source Code Pro ExtraLight" panose="020B0309030403020204" pitchFamily="49" charset="0"/>
                      </a:endParaRPr>
                    </a:p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Loging unsuccessful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Loging successful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86125138"/>
                  </a:ext>
                </a:extLst>
              </a:tr>
            </a:tbl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E2ABAE01-30B8-CCB1-D5F3-1BD4C8FD9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602663" y="1272264"/>
            <a:ext cx="4578055" cy="496887"/>
          </a:xfrm>
        </p:spPr>
        <p:txBody>
          <a:bodyPr>
            <a:no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ER Diagram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CE9CAC9-74C4-2412-CE7C-A55E1F82BA41}"/>
              </a:ext>
            </a:extLst>
          </p:cNvPr>
          <p:cNvSpPr txBox="1">
            <a:spLocks/>
          </p:cNvSpPr>
          <p:nvPr/>
        </p:nvSpPr>
        <p:spPr>
          <a:xfrm>
            <a:off x="-10808681" y="964725"/>
            <a:ext cx="635707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Database Tables for user table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743FBB37-F21F-75A4-9297-8CB56657F136}"/>
              </a:ext>
            </a:extLst>
          </p:cNvPr>
          <p:cNvGraphicFramePr>
            <a:graphicFrameLocks/>
          </p:cNvGraphicFramePr>
          <p:nvPr/>
        </p:nvGraphicFramePr>
        <p:xfrm>
          <a:off x="20219327" y="3067748"/>
          <a:ext cx="10499360" cy="149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9872">
                  <a:extLst>
                    <a:ext uri="{9D8B030D-6E8A-4147-A177-3AD203B41FA5}">
                      <a16:colId xmlns:a16="http://schemas.microsoft.com/office/drawing/2014/main" val="3120372668"/>
                    </a:ext>
                  </a:extLst>
                </a:gridCol>
                <a:gridCol w="2099872">
                  <a:extLst>
                    <a:ext uri="{9D8B030D-6E8A-4147-A177-3AD203B41FA5}">
                      <a16:colId xmlns:a16="http://schemas.microsoft.com/office/drawing/2014/main" val="1889611062"/>
                    </a:ext>
                  </a:extLst>
                </a:gridCol>
                <a:gridCol w="2099872">
                  <a:extLst>
                    <a:ext uri="{9D8B030D-6E8A-4147-A177-3AD203B41FA5}">
                      <a16:colId xmlns:a16="http://schemas.microsoft.com/office/drawing/2014/main" val="829988618"/>
                    </a:ext>
                  </a:extLst>
                </a:gridCol>
                <a:gridCol w="2099872">
                  <a:extLst>
                    <a:ext uri="{9D8B030D-6E8A-4147-A177-3AD203B41FA5}">
                      <a16:colId xmlns:a16="http://schemas.microsoft.com/office/drawing/2014/main" val="1068074371"/>
                    </a:ext>
                  </a:extLst>
                </a:gridCol>
                <a:gridCol w="2099872">
                  <a:extLst>
                    <a:ext uri="{9D8B030D-6E8A-4147-A177-3AD203B41FA5}">
                      <a16:colId xmlns:a16="http://schemas.microsoft.com/office/drawing/2014/main" val="2718236258"/>
                    </a:ext>
                  </a:extLst>
                </a:gridCol>
              </a:tblGrid>
              <a:tr h="382616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S.no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Attributes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Data Type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Field Length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Constraint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55129222"/>
                  </a:ext>
                </a:extLst>
              </a:tr>
              <a:tr h="353757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1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username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varchar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20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Not null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40392289"/>
                  </a:ext>
                </a:extLst>
              </a:tr>
              <a:tr h="353184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2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password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varchar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8</a:t>
                      </a:r>
                      <a:endParaRPr lang="en-IN" dirty="0">
                        <a:solidFill>
                          <a:schemeClr val="bg1"/>
                        </a:solidFill>
                        <a:latin typeface="Source Code Pro ExtraLight" panose="020B0309030403020204" pitchFamily="49" charset="0"/>
                        <a:ea typeface="Source Code Pro ExtraLight" panose="020B0309030403020204" pitchFamily="49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Not null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90504758"/>
                  </a:ext>
                </a:extLst>
              </a:tr>
              <a:tr h="353757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3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Email ID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varchar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50</a:t>
                      </a:r>
                      <a:endParaRPr lang="en-IN" dirty="0">
                        <a:solidFill>
                          <a:schemeClr val="bg1"/>
                        </a:solidFill>
                        <a:latin typeface="Source Code Pro ExtraLight" panose="020B0309030403020204" pitchFamily="49" charset="0"/>
                        <a:ea typeface="Source Code Pro ExtraLight" panose="020B0309030403020204" pitchFamily="49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Not null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86125138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DAC9595B-6124-AEC3-EDDD-FC47C55D8A28}"/>
              </a:ext>
            </a:extLst>
          </p:cNvPr>
          <p:cNvSpPr txBox="1">
            <a:spLocks/>
          </p:cNvSpPr>
          <p:nvPr/>
        </p:nvSpPr>
        <p:spPr>
          <a:xfrm>
            <a:off x="16195625" y="758249"/>
            <a:ext cx="635707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Unit Testing</a:t>
            </a:r>
            <a:b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</a:br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For Password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C8513484-A49C-EA46-0D96-F62E4F90EDA4}"/>
              </a:ext>
            </a:extLst>
          </p:cNvPr>
          <p:cNvGraphicFramePr>
            <a:graphicFrameLocks/>
          </p:cNvGraphicFramePr>
          <p:nvPr/>
        </p:nvGraphicFramePr>
        <p:xfrm>
          <a:off x="-16675167" y="2620869"/>
          <a:ext cx="11077731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2577">
                  <a:extLst>
                    <a:ext uri="{9D8B030D-6E8A-4147-A177-3AD203B41FA5}">
                      <a16:colId xmlns:a16="http://schemas.microsoft.com/office/drawing/2014/main" val="3120372668"/>
                    </a:ext>
                  </a:extLst>
                </a:gridCol>
                <a:gridCol w="3692577">
                  <a:extLst>
                    <a:ext uri="{9D8B030D-6E8A-4147-A177-3AD203B41FA5}">
                      <a16:colId xmlns:a16="http://schemas.microsoft.com/office/drawing/2014/main" val="1889611062"/>
                    </a:ext>
                  </a:extLst>
                </a:gridCol>
                <a:gridCol w="3692577">
                  <a:extLst>
                    <a:ext uri="{9D8B030D-6E8A-4147-A177-3AD203B41FA5}">
                      <a16:colId xmlns:a16="http://schemas.microsoft.com/office/drawing/2014/main" val="1068074371"/>
                    </a:ext>
                  </a:extLst>
                </a:gridCol>
              </a:tblGrid>
              <a:tr h="391028"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Test Scenario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Test Data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Expected Results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55129222"/>
                  </a:ext>
                </a:extLst>
              </a:tr>
              <a:tr h="902372"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Enter password in proper format</a:t>
                      </a:r>
                    </a:p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Pattern={ }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Vrushali938#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Strong password is expected.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40392289"/>
                  </a:ext>
                </a:extLst>
              </a:tr>
              <a:tr h="631660"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Enter password in wrong format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33344455#33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Please enter valid password .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90504758"/>
                  </a:ext>
                </a:extLst>
              </a:tr>
              <a:tr h="902372"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Blank field 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IN" sz="1800" dirty="0">
                        <a:solidFill>
                          <a:schemeClr val="bg1"/>
                        </a:solidFill>
                        <a:latin typeface="Source Code Pro ExtraLight" panose="020B0309030403020204" pitchFamily="49" charset="0"/>
                        <a:ea typeface="Source Code Pro ExtraLight" panose="020B0309030403020204" pitchFamily="49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Please enter password/This field is compulsory.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86125138"/>
                  </a:ext>
                </a:extLst>
              </a:tr>
            </a:tbl>
          </a:graphicData>
        </a:graphic>
      </p:graphicFrame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2C15A8D1-9FD1-BD75-5019-0627E5AF2C13}"/>
              </a:ext>
            </a:extLst>
          </p:cNvPr>
          <p:cNvGraphicFramePr>
            <a:graphicFrameLocks/>
          </p:cNvGraphicFramePr>
          <p:nvPr/>
        </p:nvGraphicFramePr>
        <p:xfrm>
          <a:off x="16435619" y="1783445"/>
          <a:ext cx="11539950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7990">
                  <a:extLst>
                    <a:ext uri="{9D8B030D-6E8A-4147-A177-3AD203B41FA5}">
                      <a16:colId xmlns:a16="http://schemas.microsoft.com/office/drawing/2014/main" val="3120372668"/>
                    </a:ext>
                  </a:extLst>
                </a:gridCol>
                <a:gridCol w="2307990">
                  <a:extLst>
                    <a:ext uri="{9D8B030D-6E8A-4147-A177-3AD203B41FA5}">
                      <a16:colId xmlns:a16="http://schemas.microsoft.com/office/drawing/2014/main" val="1889611062"/>
                    </a:ext>
                  </a:extLst>
                </a:gridCol>
                <a:gridCol w="2307990">
                  <a:extLst>
                    <a:ext uri="{9D8B030D-6E8A-4147-A177-3AD203B41FA5}">
                      <a16:colId xmlns:a16="http://schemas.microsoft.com/office/drawing/2014/main" val="1068074371"/>
                    </a:ext>
                  </a:extLst>
                </a:gridCol>
                <a:gridCol w="2307990">
                  <a:extLst>
                    <a:ext uri="{9D8B030D-6E8A-4147-A177-3AD203B41FA5}">
                      <a16:colId xmlns:a16="http://schemas.microsoft.com/office/drawing/2014/main" val="3955901009"/>
                    </a:ext>
                  </a:extLst>
                </a:gridCol>
                <a:gridCol w="2307990">
                  <a:extLst>
                    <a:ext uri="{9D8B030D-6E8A-4147-A177-3AD203B41FA5}">
                      <a16:colId xmlns:a16="http://schemas.microsoft.com/office/drawing/2014/main" val="3622556133"/>
                    </a:ext>
                  </a:extLst>
                </a:gridCol>
              </a:tblGrid>
              <a:tr h="364981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Test Scenario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Test Data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Expected Result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Actual Result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Remark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55129222"/>
                  </a:ext>
                </a:extLst>
              </a:tr>
              <a:tr h="577887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Give valid input command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Opening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Opening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40392289"/>
                  </a:ext>
                </a:extLst>
              </a:tr>
              <a:tr h="1307848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Give invalid invalid input command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 coding file(the file that does not exit in the system)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The file you have searching Is not present  in system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Give command once again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90504758"/>
                  </a:ext>
                </a:extLst>
              </a:tr>
              <a:tr h="577887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Not giving input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600">
                        <a:solidFill>
                          <a:schemeClr val="bg1"/>
                        </a:solidFill>
                        <a:latin typeface="Source Code Pro ExtraLight" panose="020B0309030403020204" pitchFamily="49" charset="0"/>
                        <a:ea typeface="Source Code Pro ExtraLight" panose="020B0309030403020204" pitchFamily="49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What can I do for you.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It asks for command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77355328"/>
                  </a:ext>
                </a:extLst>
              </a:tr>
              <a:tr h="334566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Test Scenario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Test Data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Expected Result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Actual Result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Remark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45612721"/>
                  </a:ext>
                </a:extLst>
              </a:tr>
              <a:tr h="577887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Give valid input command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Opening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Opening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86125138"/>
                  </a:ext>
                </a:extLst>
              </a:tr>
            </a:tbl>
          </a:graphicData>
        </a:graphic>
      </p:graphicFrame>
      <p:sp>
        <p:nvSpPr>
          <p:cNvPr id="20" name="Title 1">
            <a:extLst>
              <a:ext uri="{FF2B5EF4-FFF2-40B4-BE49-F238E27FC236}">
                <a16:creationId xmlns:a16="http://schemas.microsoft.com/office/drawing/2014/main" id="{34B2B65B-14E7-43A1-FD1A-163D1B485E78}"/>
              </a:ext>
            </a:extLst>
          </p:cNvPr>
          <p:cNvSpPr txBox="1">
            <a:spLocks/>
          </p:cNvSpPr>
          <p:nvPr/>
        </p:nvSpPr>
        <p:spPr>
          <a:xfrm>
            <a:off x="-13149984" y="510599"/>
            <a:ext cx="815396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Functional Testing</a:t>
            </a:r>
            <a:b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</a:br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For user input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4F5346-121F-1934-F03C-246F4CF2768C}"/>
              </a:ext>
            </a:extLst>
          </p:cNvPr>
          <p:cNvSpPr txBox="1"/>
          <p:nvPr/>
        </p:nvSpPr>
        <p:spPr>
          <a:xfrm>
            <a:off x="1371599" y="-5335548"/>
            <a:ext cx="105536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1">
                    <a:lumMod val="20000"/>
                    <a:lumOff val="80000"/>
                  </a:schemeClr>
                </a:solidFill>
                <a:latin typeface="Goudy Stout" panose="0202090407030B020401" pitchFamily="18" charset="0"/>
              </a:rPr>
              <a:t>Thank You</a:t>
            </a:r>
            <a:endParaRPr lang="en-IN" sz="6600" dirty="0">
              <a:solidFill>
                <a:schemeClr val="accent1">
                  <a:lumMod val="20000"/>
                  <a:lumOff val="80000"/>
                </a:schemeClr>
              </a:solidFill>
              <a:latin typeface="Goudy Stout" panose="0202090407030B020401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CB3EFF-45E8-CF7A-6AD2-8FF8E81ECE50}"/>
              </a:ext>
            </a:extLst>
          </p:cNvPr>
          <p:cNvSpPr txBox="1"/>
          <p:nvPr/>
        </p:nvSpPr>
        <p:spPr>
          <a:xfrm>
            <a:off x="1705655" y="1161519"/>
            <a:ext cx="1091742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    </a:t>
            </a:r>
            <a:r>
              <a:rPr lang="en-IN" sz="2000" b="0" dirty="0">
                <a:solidFill>
                  <a:srgbClr val="6A9955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# </a:t>
            </a:r>
            <a:r>
              <a:rPr lang="en-IN" sz="2000" b="0" dirty="0" err="1">
                <a:solidFill>
                  <a:srgbClr val="6A9955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keyboard.write</a:t>
            </a:r>
            <a:r>
              <a:rPr lang="en-IN" sz="2000" b="0" dirty="0">
                <a:solidFill>
                  <a:srgbClr val="6A9955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(message)</a:t>
            </a:r>
            <a:endParaRPr lang="en-IN" sz="2000" b="0" dirty="0">
              <a:solidFill>
                <a:srgbClr val="CCCCCC"/>
              </a:solidFill>
              <a:effectLst/>
              <a:latin typeface="Source Code Pro Black" panose="020B0809030403020204" pitchFamily="49" charset="0"/>
              <a:ea typeface="Source Code Pro Black" panose="020B0809030403020204" pitchFamily="49" charset="0"/>
            </a:endParaRPr>
          </a:p>
          <a:p>
            <a:r>
              <a:rPr lang="en-IN" sz="20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    </a:t>
            </a:r>
            <a:r>
              <a:rPr lang="en-IN" sz="2000" b="0" dirty="0">
                <a:solidFill>
                  <a:srgbClr val="6A9955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# Press Enter to send the message</a:t>
            </a:r>
            <a:endParaRPr lang="en-IN" sz="2000" b="0" dirty="0">
              <a:solidFill>
                <a:srgbClr val="CCCCCC"/>
              </a:solidFill>
              <a:effectLst/>
              <a:latin typeface="Source Code Pro Black" panose="020B0809030403020204" pitchFamily="49" charset="0"/>
              <a:ea typeface="Source Code Pro Black" panose="020B0809030403020204" pitchFamily="49" charset="0"/>
            </a:endParaRPr>
          </a:p>
          <a:p>
            <a:r>
              <a:rPr lang="en-IN" sz="20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    </a:t>
            </a:r>
            <a:r>
              <a:rPr lang="en-IN" sz="2000" b="0" dirty="0" err="1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keyboard.write</a:t>
            </a:r>
            <a:r>
              <a:rPr lang="en-IN" sz="20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(name)</a:t>
            </a:r>
          </a:p>
          <a:p>
            <a:endParaRPr lang="en-IN" sz="2000" b="0" dirty="0">
              <a:solidFill>
                <a:srgbClr val="CCCCCC"/>
              </a:solidFill>
              <a:effectLst/>
              <a:latin typeface="Source Code Pro Black" panose="020B0809030403020204" pitchFamily="49" charset="0"/>
              <a:ea typeface="Source Code Pro Black" panose="020B0809030403020204" pitchFamily="49" charset="0"/>
            </a:endParaRPr>
          </a:p>
          <a:p>
            <a:r>
              <a:rPr lang="en-IN" sz="20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    </a:t>
            </a:r>
            <a:r>
              <a:rPr lang="en-IN" sz="2000" b="0" dirty="0" err="1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time.sleep</a:t>
            </a:r>
            <a:r>
              <a:rPr lang="en-IN" sz="20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(</a:t>
            </a:r>
            <a:r>
              <a:rPr lang="en-IN" sz="2000" b="0" dirty="0">
                <a:solidFill>
                  <a:srgbClr val="B5CEA8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1</a:t>
            </a:r>
            <a:r>
              <a:rPr lang="en-IN" sz="20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)</a:t>
            </a:r>
          </a:p>
          <a:p>
            <a:endParaRPr lang="en-IN" sz="2000" b="0" dirty="0">
              <a:solidFill>
                <a:srgbClr val="CCCCCC"/>
              </a:solidFill>
              <a:effectLst/>
              <a:latin typeface="Source Code Pro Black" panose="020B0809030403020204" pitchFamily="49" charset="0"/>
              <a:ea typeface="Source Code Pro Black" panose="020B0809030403020204" pitchFamily="49" charset="0"/>
            </a:endParaRPr>
          </a:p>
          <a:p>
            <a:r>
              <a:rPr lang="en-IN" sz="20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    </a:t>
            </a:r>
            <a:r>
              <a:rPr lang="en-IN" sz="2000" b="0" dirty="0" err="1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keyboard.press</a:t>
            </a:r>
            <a:r>
              <a:rPr lang="en-IN" sz="20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(</a:t>
            </a:r>
            <a:r>
              <a:rPr lang="en-IN" sz="2000" b="0" dirty="0">
                <a:solidFill>
                  <a:srgbClr val="CE9178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'enter’</a:t>
            </a:r>
            <a:r>
              <a:rPr lang="en-IN" sz="20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)</a:t>
            </a:r>
          </a:p>
          <a:p>
            <a:endParaRPr lang="en-IN" sz="2000" b="0" dirty="0">
              <a:solidFill>
                <a:srgbClr val="CCCCCC"/>
              </a:solidFill>
              <a:effectLst/>
              <a:latin typeface="Source Code Pro Black" panose="020B0809030403020204" pitchFamily="49" charset="0"/>
              <a:ea typeface="Source Code Pro Black" panose="020B0809030403020204" pitchFamily="49" charset="0"/>
            </a:endParaRPr>
          </a:p>
          <a:p>
            <a:r>
              <a:rPr lang="en-IN" sz="20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    </a:t>
            </a:r>
            <a:r>
              <a:rPr lang="en-IN" sz="2000" b="0" dirty="0" err="1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time.sleep</a:t>
            </a:r>
            <a:r>
              <a:rPr lang="en-IN" sz="20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(</a:t>
            </a:r>
            <a:r>
              <a:rPr lang="en-IN" sz="2000" b="0" dirty="0">
                <a:solidFill>
                  <a:srgbClr val="B5CEA8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1</a:t>
            </a:r>
            <a:r>
              <a:rPr lang="en-IN" sz="20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)</a:t>
            </a:r>
          </a:p>
          <a:p>
            <a:endParaRPr lang="en-IN" sz="2000" b="0" dirty="0">
              <a:solidFill>
                <a:srgbClr val="CCCCCC"/>
              </a:solidFill>
              <a:effectLst/>
              <a:latin typeface="Source Code Pro Black" panose="020B0809030403020204" pitchFamily="49" charset="0"/>
              <a:ea typeface="Source Code Pro Black" panose="020B0809030403020204" pitchFamily="49" charset="0"/>
            </a:endParaRPr>
          </a:p>
          <a:p>
            <a:r>
              <a:rPr lang="en-IN" sz="20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    </a:t>
            </a:r>
            <a:r>
              <a:rPr lang="en-IN" sz="2000" b="0" dirty="0" err="1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keyboard.write</a:t>
            </a:r>
            <a:r>
              <a:rPr lang="en-IN" sz="20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(message)</a:t>
            </a:r>
          </a:p>
          <a:p>
            <a:endParaRPr lang="en-IN" sz="2000" b="0" dirty="0">
              <a:solidFill>
                <a:srgbClr val="CCCCCC"/>
              </a:solidFill>
              <a:effectLst/>
              <a:latin typeface="Source Code Pro Black" panose="020B0809030403020204" pitchFamily="49" charset="0"/>
              <a:ea typeface="Source Code Pro Black" panose="020B0809030403020204" pitchFamily="49" charset="0"/>
            </a:endParaRPr>
          </a:p>
          <a:p>
            <a:r>
              <a:rPr lang="en-IN" sz="20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    </a:t>
            </a:r>
            <a:r>
              <a:rPr lang="en-IN" sz="2000" b="0" dirty="0" err="1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time.sleep</a:t>
            </a:r>
            <a:r>
              <a:rPr lang="en-IN" sz="20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(</a:t>
            </a:r>
            <a:r>
              <a:rPr lang="en-IN" sz="2000" b="0" dirty="0">
                <a:solidFill>
                  <a:srgbClr val="B5CEA8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1</a:t>
            </a:r>
            <a:r>
              <a:rPr lang="en-IN" sz="20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)</a:t>
            </a:r>
          </a:p>
          <a:p>
            <a:endParaRPr lang="en-IN" sz="2000" b="0" dirty="0">
              <a:solidFill>
                <a:srgbClr val="CCCCCC"/>
              </a:solidFill>
              <a:effectLst/>
              <a:latin typeface="Source Code Pro Black" panose="020B0809030403020204" pitchFamily="49" charset="0"/>
              <a:ea typeface="Source Code Pro Black" panose="020B0809030403020204" pitchFamily="49" charset="0"/>
            </a:endParaRPr>
          </a:p>
          <a:p>
            <a:r>
              <a:rPr lang="en-IN" sz="20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    </a:t>
            </a:r>
            <a:r>
              <a:rPr lang="en-IN" sz="2000" b="0" dirty="0" err="1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keyboard.press</a:t>
            </a:r>
            <a:r>
              <a:rPr lang="en-IN" sz="20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(</a:t>
            </a:r>
            <a:r>
              <a:rPr lang="en-IN" sz="2000" b="0" dirty="0">
                <a:solidFill>
                  <a:srgbClr val="CE9178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'enter'</a:t>
            </a:r>
            <a:r>
              <a:rPr lang="en-IN" sz="20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)</a:t>
            </a:r>
            <a:br>
              <a:rPr lang="en-IN" sz="20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</a:br>
            <a:endParaRPr lang="en-IN" sz="2000" b="0" dirty="0">
              <a:solidFill>
                <a:srgbClr val="CCCCCC"/>
              </a:solidFill>
              <a:effectLst/>
              <a:latin typeface="Source Code Pro Black" panose="020B0809030403020204" pitchFamily="49" charset="0"/>
              <a:ea typeface="Source Code Pro Black" panose="020B0809030403020204" pitchFamily="49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7B741FE9-985B-C15E-86BC-F9A3BFB07FA3}"/>
              </a:ext>
            </a:extLst>
          </p:cNvPr>
          <p:cNvSpPr txBox="1">
            <a:spLocks/>
          </p:cNvSpPr>
          <p:nvPr/>
        </p:nvSpPr>
        <p:spPr>
          <a:xfrm>
            <a:off x="2189996" y="-277176"/>
            <a:ext cx="8217995" cy="11930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Coding Explanation</a:t>
            </a:r>
          </a:p>
        </p:txBody>
      </p:sp>
    </p:spTree>
    <p:extLst>
      <p:ext uri="{BB962C8B-B14F-4D97-AF65-F5344CB8AC3E}">
        <p14:creationId xmlns:p14="http://schemas.microsoft.com/office/powerpoint/2010/main" val="3803950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05A05D06-9C39-1FE1-B35A-D3C4D97D249C}"/>
              </a:ext>
            </a:extLst>
          </p:cNvPr>
          <p:cNvSpPr/>
          <p:nvPr/>
        </p:nvSpPr>
        <p:spPr>
          <a:xfrm>
            <a:off x="514350" y="609600"/>
            <a:ext cx="304800" cy="3048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BD027-E93E-6641-4128-31B2ADBF3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8685"/>
            <a:ext cx="12192000" cy="72353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37EFF5-40AB-D958-1072-AA6CAB5BC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943100" y="0"/>
            <a:ext cx="1943100" cy="6859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4337A5-5232-0CB0-10BB-EDECECAD8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5885465"/>
            <a:ext cx="2667000" cy="6859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0CE04C-3AD0-D462-34C7-4CA466B68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806">
            <a:off x="-2097517" y="4933680"/>
            <a:ext cx="4780019" cy="47800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474C84-DDD8-66D2-1D4A-984019032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41867">
            <a:off x="9312863" y="-3077290"/>
            <a:ext cx="5224869" cy="53380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27E651-49D7-3B4F-84B4-C72A66E9C1B3}"/>
              </a:ext>
            </a:extLst>
          </p:cNvPr>
          <p:cNvSpPr txBox="1"/>
          <p:nvPr/>
        </p:nvSpPr>
        <p:spPr>
          <a:xfrm>
            <a:off x="-13729290" y="2364863"/>
            <a:ext cx="90487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Swipe Race Demo" pitchFamily="2" charset="0"/>
              </a:rPr>
              <a:t>PARROT</a:t>
            </a:r>
            <a:endParaRPr lang="en-IN" sz="6600" dirty="0">
              <a:solidFill>
                <a:schemeClr val="bg1"/>
              </a:solidFill>
              <a:latin typeface="Swipe Race Demo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B0E7F7-5D0D-C31F-4D70-7AE803539024}"/>
              </a:ext>
            </a:extLst>
          </p:cNvPr>
          <p:cNvSpPr txBox="1"/>
          <p:nvPr/>
        </p:nvSpPr>
        <p:spPr>
          <a:xfrm>
            <a:off x="14287500" y="3434557"/>
            <a:ext cx="8753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OCR A Extended" panose="02010509020102010303" pitchFamily="50" charset="0"/>
              </a:rPr>
              <a:t>DESKTOP VOICE ASSISTANCE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94BF256-E103-68D6-E514-7B1A859C6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010586" y="56994"/>
            <a:ext cx="3010586" cy="6859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8C2605D-706F-E1FA-0B73-D8C7FD2AE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9150" y="5885465"/>
            <a:ext cx="3010586" cy="685956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AB2C8C48-DAA1-7FFC-3989-2799E95F10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293" y="9101884"/>
            <a:ext cx="4953000" cy="1313243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chemeClr val="bg1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By- Vrushali R. Patil</a:t>
            </a:r>
          </a:p>
          <a:p>
            <a:r>
              <a:rPr lang="en-IN" dirty="0">
                <a:solidFill>
                  <a:schemeClr val="bg1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Pratik P. Holkar</a:t>
            </a:r>
          </a:p>
          <a:p>
            <a:r>
              <a:rPr lang="en-IN" dirty="0">
                <a:solidFill>
                  <a:schemeClr val="bg1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Shrinek B Mungari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B2A6D7-D179-F3A0-BD53-764F9DAEE363}"/>
              </a:ext>
            </a:extLst>
          </p:cNvPr>
          <p:cNvSpPr txBox="1"/>
          <p:nvPr/>
        </p:nvSpPr>
        <p:spPr>
          <a:xfrm>
            <a:off x="-19152775" y="967948"/>
            <a:ext cx="6605989" cy="770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Use Case diagram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27B87264-8D16-CB55-60B6-21C4726B7C08}"/>
              </a:ext>
            </a:extLst>
          </p:cNvPr>
          <p:cNvGraphicFramePr>
            <a:graphicFrameLocks/>
          </p:cNvGraphicFramePr>
          <p:nvPr/>
        </p:nvGraphicFramePr>
        <p:xfrm>
          <a:off x="-15864780" y="1783446"/>
          <a:ext cx="11358330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1666">
                  <a:extLst>
                    <a:ext uri="{9D8B030D-6E8A-4147-A177-3AD203B41FA5}">
                      <a16:colId xmlns:a16="http://schemas.microsoft.com/office/drawing/2014/main" val="3120372668"/>
                    </a:ext>
                  </a:extLst>
                </a:gridCol>
                <a:gridCol w="2271666">
                  <a:extLst>
                    <a:ext uri="{9D8B030D-6E8A-4147-A177-3AD203B41FA5}">
                      <a16:colId xmlns:a16="http://schemas.microsoft.com/office/drawing/2014/main" val="1889611062"/>
                    </a:ext>
                  </a:extLst>
                </a:gridCol>
                <a:gridCol w="2271666">
                  <a:extLst>
                    <a:ext uri="{9D8B030D-6E8A-4147-A177-3AD203B41FA5}">
                      <a16:colId xmlns:a16="http://schemas.microsoft.com/office/drawing/2014/main" val="1068074371"/>
                    </a:ext>
                  </a:extLst>
                </a:gridCol>
                <a:gridCol w="2271666">
                  <a:extLst>
                    <a:ext uri="{9D8B030D-6E8A-4147-A177-3AD203B41FA5}">
                      <a16:colId xmlns:a16="http://schemas.microsoft.com/office/drawing/2014/main" val="3955901009"/>
                    </a:ext>
                  </a:extLst>
                </a:gridCol>
                <a:gridCol w="2271666">
                  <a:extLst>
                    <a:ext uri="{9D8B030D-6E8A-4147-A177-3AD203B41FA5}">
                      <a16:colId xmlns:a16="http://schemas.microsoft.com/office/drawing/2014/main" val="3622556133"/>
                    </a:ext>
                  </a:extLst>
                </a:gridCol>
              </a:tblGrid>
              <a:tr h="639518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Module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Test data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Expected results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Actual result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Remark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55129222"/>
                  </a:ext>
                </a:extLst>
              </a:tr>
              <a:tr h="1309489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 using valid username and password/login using invalid username and password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Loging successful</a:t>
                      </a:r>
                    </a:p>
                    <a:p>
                      <a:endParaRPr lang="en-IN" sz="1600" dirty="0">
                        <a:solidFill>
                          <a:schemeClr val="bg1"/>
                        </a:solidFill>
                        <a:latin typeface="Corbel" panose="020B0503020204020204" pitchFamily="34" charset="0"/>
                        <a:ea typeface="Source Code Pro ExtraLight" panose="020B0309030403020204" pitchFamily="49" charset="0"/>
                      </a:endParaRPr>
                    </a:p>
                    <a:p>
                      <a:endParaRPr lang="en-IN" sz="1600" dirty="0">
                        <a:solidFill>
                          <a:schemeClr val="bg1"/>
                        </a:solidFill>
                        <a:latin typeface="Corbel" panose="020B0503020204020204" pitchFamily="34" charset="0"/>
                        <a:ea typeface="Source Code Pro ExtraLight" panose="020B0309030403020204" pitchFamily="49" charset="0"/>
                      </a:endParaRPr>
                    </a:p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Loging unsuccessful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Loging successful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40392289"/>
                  </a:ext>
                </a:extLst>
              </a:tr>
              <a:tr h="822237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Input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Valid input with clear voice/invalid input with noise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Recognising commands</a:t>
                      </a:r>
                    </a:p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Please say that again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Recognising commands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90504758"/>
                  </a:ext>
                </a:extLst>
              </a:tr>
              <a:tr h="334986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Output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IN" sz="1600" dirty="0">
                        <a:solidFill>
                          <a:schemeClr val="bg1"/>
                        </a:solidFill>
                        <a:latin typeface="Corbel" panose="020B0503020204020204" pitchFamily="34" charset="0"/>
                        <a:ea typeface="Source Code Pro ExtraLight" panose="020B0309030403020204" pitchFamily="49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Executing tasks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Executing tasks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77355328"/>
                  </a:ext>
                </a:extLst>
              </a:tr>
              <a:tr h="334986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Module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Test data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Expected results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Actual result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Remark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45612721"/>
                  </a:ext>
                </a:extLst>
              </a:tr>
              <a:tr h="1309489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 using valid username and password/login using invalid username and password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Loging successful</a:t>
                      </a:r>
                    </a:p>
                    <a:p>
                      <a:endParaRPr lang="en-IN" sz="1600" dirty="0">
                        <a:solidFill>
                          <a:schemeClr val="bg1"/>
                        </a:solidFill>
                        <a:latin typeface="Corbel" panose="020B0503020204020204" pitchFamily="34" charset="0"/>
                        <a:ea typeface="Source Code Pro ExtraLight" panose="020B0309030403020204" pitchFamily="49" charset="0"/>
                      </a:endParaRPr>
                    </a:p>
                    <a:p>
                      <a:endParaRPr lang="en-IN" sz="1600" dirty="0">
                        <a:solidFill>
                          <a:schemeClr val="bg1"/>
                        </a:solidFill>
                        <a:latin typeface="Corbel" panose="020B0503020204020204" pitchFamily="34" charset="0"/>
                        <a:ea typeface="Source Code Pro ExtraLight" panose="020B0309030403020204" pitchFamily="49" charset="0"/>
                      </a:endParaRPr>
                    </a:p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Loging unsuccessful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Loging successful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86125138"/>
                  </a:ext>
                </a:extLst>
              </a:tr>
            </a:tbl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E2ABAE01-30B8-CCB1-D5F3-1BD4C8FD9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602663" y="1272264"/>
            <a:ext cx="4578055" cy="496887"/>
          </a:xfrm>
        </p:spPr>
        <p:txBody>
          <a:bodyPr>
            <a:no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ER Diagram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CE9CAC9-74C4-2412-CE7C-A55E1F82BA41}"/>
              </a:ext>
            </a:extLst>
          </p:cNvPr>
          <p:cNvSpPr txBox="1">
            <a:spLocks/>
          </p:cNvSpPr>
          <p:nvPr/>
        </p:nvSpPr>
        <p:spPr>
          <a:xfrm>
            <a:off x="-10808681" y="964725"/>
            <a:ext cx="635707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Database Tables for user table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743FBB37-F21F-75A4-9297-8CB56657F136}"/>
              </a:ext>
            </a:extLst>
          </p:cNvPr>
          <p:cNvGraphicFramePr>
            <a:graphicFrameLocks/>
          </p:cNvGraphicFramePr>
          <p:nvPr/>
        </p:nvGraphicFramePr>
        <p:xfrm>
          <a:off x="20219327" y="3067748"/>
          <a:ext cx="10499360" cy="149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9872">
                  <a:extLst>
                    <a:ext uri="{9D8B030D-6E8A-4147-A177-3AD203B41FA5}">
                      <a16:colId xmlns:a16="http://schemas.microsoft.com/office/drawing/2014/main" val="3120372668"/>
                    </a:ext>
                  </a:extLst>
                </a:gridCol>
                <a:gridCol w="2099872">
                  <a:extLst>
                    <a:ext uri="{9D8B030D-6E8A-4147-A177-3AD203B41FA5}">
                      <a16:colId xmlns:a16="http://schemas.microsoft.com/office/drawing/2014/main" val="1889611062"/>
                    </a:ext>
                  </a:extLst>
                </a:gridCol>
                <a:gridCol w="2099872">
                  <a:extLst>
                    <a:ext uri="{9D8B030D-6E8A-4147-A177-3AD203B41FA5}">
                      <a16:colId xmlns:a16="http://schemas.microsoft.com/office/drawing/2014/main" val="829988618"/>
                    </a:ext>
                  </a:extLst>
                </a:gridCol>
                <a:gridCol w="2099872">
                  <a:extLst>
                    <a:ext uri="{9D8B030D-6E8A-4147-A177-3AD203B41FA5}">
                      <a16:colId xmlns:a16="http://schemas.microsoft.com/office/drawing/2014/main" val="1068074371"/>
                    </a:ext>
                  </a:extLst>
                </a:gridCol>
                <a:gridCol w="2099872">
                  <a:extLst>
                    <a:ext uri="{9D8B030D-6E8A-4147-A177-3AD203B41FA5}">
                      <a16:colId xmlns:a16="http://schemas.microsoft.com/office/drawing/2014/main" val="2718236258"/>
                    </a:ext>
                  </a:extLst>
                </a:gridCol>
              </a:tblGrid>
              <a:tr h="382616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S.no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Attributes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Data Type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Field Length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Constraint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55129222"/>
                  </a:ext>
                </a:extLst>
              </a:tr>
              <a:tr h="353757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1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username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varchar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20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Not null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40392289"/>
                  </a:ext>
                </a:extLst>
              </a:tr>
              <a:tr h="353184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2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password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varchar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8</a:t>
                      </a:r>
                      <a:endParaRPr lang="en-IN" dirty="0">
                        <a:solidFill>
                          <a:schemeClr val="bg1"/>
                        </a:solidFill>
                        <a:latin typeface="Source Code Pro ExtraLight" panose="020B0309030403020204" pitchFamily="49" charset="0"/>
                        <a:ea typeface="Source Code Pro ExtraLight" panose="020B0309030403020204" pitchFamily="49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Not null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90504758"/>
                  </a:ext>
                </a:extLst>
              </a:tr>
              <a:tr h="353757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3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Email ID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varchar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50</a:t>
                      </a:r>
                      <a:endParaRPr lang="en-IN" dirty="0">
                        <a:solidFill>
                          <a:schemeClr val="bg1"/>
                        </a:solidFill>
                        <a:latin typeface="Source Code Pro ExtraLight" panose="020B0309030403020204" pitchFamily="49" charset="0"/>
                        <a:ea typeface="Source Code Pro ExtraLight" panose="020B0309030403020204" pitchFamily="49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Not null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86125138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DAC9595B-6124-AEC3-EDDD-FC47C55D8A28}"/>
              </a:ext>
            </a:extLst>
          </p:cNvPr>
          <p:cNvSpPr txBox="1">
            <a:spLocks/>
          </p:cNvSpPr>
          <p:nvPr/>
        </p:nvSpPr>
        <p:spPr>
          <a:xfrm>
            <a:off x="16195625" y="758249"/>
            <a:ext cx="635707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Unit Testing</a:t>
            </a:r>
            <a:b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</a:br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For Password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C8513484-A49C-EA46-0D96-F62E4F90EDA4}"/>
              </a:ext>
            </a:extLst>
          </p:cNvPr>
          <p:cNvGraphicFramePr>
            <a:graphicFrameLocks/>
          </p:cNvGraphicFramePr>
          <p:nvPr/>
        </p:nvGraphicFramePr>
        <p:xfrm>
          <a:off x="-16675167" y="2620869"/>
          <a:ext cx="11077731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2577">
                  <a:extLst>
                    <a:ext uri="{9D8B030D-6E8A-4147-A177-3AD203B41FA5}">
                      <a16:colId xmlns:a16="http://schemas.microsoft.com/office/drawing/2014/main" val="3120372668"/>
                    </a:ext>
                  </a:extLst>
                </a:gridCol>
                <a:gridCol w="3692577">
                  <a:extLst>
                    <a:ext uri="{9D8B030D-6E8A-4147-A177-3AD203B41FA5}">
                      <a16:colId xmlns:a16="http://schemas.microsoft.com/office/drawing/2014/main" val="1889611062"/>
                    </a:ext>
                  </a:extLst>
                </a:gridCol>
                <a:gridCol w="3692577">
                  <a:extLst>
                    <a:ext uri="{9D8B030D-6E8A-4147-A177-3AD203B41FA5}">
                      <a16:colId xmlns:a16="http://schemas.microsoft.com/office/drawing/2014/main" val="1068074371"/>
                    </a:ext>
                  </a:extLst>
                </a:gridCol>
              </a:tblGrid>
              <a:tr h="391028"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Test Scenario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Test Data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Expected Results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55129222"/>
                  </a:ext>
                </a:extLst>
              </a:tr>
              <a:tr h="902372"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Enter password in proper format</a:t>
                      </a:r>
                    </a:p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Pattern={ }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Vrushali938#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Strong password is expected.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40392289"/>
                  </a:ext>
                </a:extLst>
              </a:tr>
              <a:tr h="631660"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Enter password in wrong format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33344455#33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Please enter valid password .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90504758"/>
                  </a:ext>
                </a:extLst>
              </a:tr>
              <a:tr h="902372"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Blank field 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IN" sz="1800" dirty="0">
                        <a:solidFill>
                          <a:schemeClr val="bg1"/>
                        </a:solidFill>
                        <a:latin typeface="Source Code Pro ExtraLight" panose="020B0309030403020204" pitchFamily="49" charset="0"/>
                        <a:ea typeface="Source Code Pro ExtraLight" panose="020B0309030403020204" pitchFamily="49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Please enter password/This field is compulsory.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86125138"/>
                  </a:ext>
                </a:extLst>
              </a:tr>
            </a:tbl>
          </a:graphicData>
        </a:graphic>
      </p:graphicFrame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2C15A8D1-9FD1-BD75-5019-0627E5AF2C13}"/>
              </a:ext>
            </a:extLst>
          </p:cNvPr>
          <p:cNvGraphicFramePr>
            <a:graphicFrameLocks/>
          </p:cNvGraphicFramePr>
          <p:nvPr/>
        </p:nvGraphicFramePr>
        <p:xfrm>
          <a:off x="16435619" y="1783445"/>
          <a:ext cx="11539950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7990">
                  <a:extLst>
                    <a:ext uri="{9D8B030D-6E8A-4147-A177-3AD203B41FA5}">
                      <a16:colId xmlns:a16="http://schemas.microsoft.com/office/drawing/2014/main" val="3120372668"/>
                    </a:ext>
                  </a:extLst>
                </a:gridCol>
                <a:gridCol w="2307990">
                  <a:extLst>
                    <a:ext uri="{9D8B030D-6E8A-4147-A177-3AD203B41FA5}">
                      <a16:colId xmlns:a16="http://schemas.microsoft.com/office/drawing/2014/main" val="1889611062"/>
                    </a:ext>
                  </a:extLst>
                </a:gridCol>
                <a:gridCol w="2307990">
                  <a:extLst>
                    <a:ext uri="{9D8B030D-6E8A-4147-A177-3AD203B41FA5}">
                      <a16:colId xmlns:a16="http://schemas.microsoft.com/office/drawing/2014/main" val="1068074371"/>
                    </a:ext>
                  </a:extLst>
                </a:gridCol>
                <a:gridCol w="2307990">
                  <a:extLst>
                    <a:ext uri="{9D8B030D-6E8A-4147-A177-3AD203B41FA5}">
                      <a16:colId xmlns:a16="http://schemas.microsoft.com/office/drawing/2014/main" val="3955901009"/>
                    </a:ext>
                  </a:extLst>
                </a:gridCol>
                <a:gridCol w="2307990">
                  <a:extLst>
                    <a:ext uri="{9D8B030D-6E8A-4147-A177-3AD203B41FA5}">
                      <a16:colId xmlns:a16="http://schemas.microsoft.com/office/drawing/2014/main" val="3622556133"/>
                    </a:ext>
                  </a:extLst>
                </a:gridCol>
              </a:tblGrid>
              <a:tr h="364981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Test Scenario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Test Data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Expected Result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Actual Result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Remark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55129222"/>
                  </a:ext>
                </a:extLst>
              </a:tr>
              <a:tr h="577887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Give valid input command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Opening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Opening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40392289"/>
                  </a:ext>
                </a:extLst>
              </a:tr>
              <a:tr h="1307848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Give invalid invalid input command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 coding file(the file that does not exit in the system)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The file you have searching Is not present  in system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Give command once again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90504758"/>
                  </a:ext>
                </a:extLst>
              </a:tr>
              <a:tr h="577887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Not giving input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600">
                        <a:solidFill>
                          <a:schemeClr val="bg1"/>
                        </a:solidFill>
                        <a:latin typeface="Source Code Pro ExtraLight" panose="020B0309030403020204" pitchFamily="49" charset="0"/>
                        <a:ea typeface="Source Code Pro ExtraLight" panose="020B0309030403020204" pitchFamily="49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What can I do for you.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It asks for command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77355328"/>
                  </a:ext>
                </a:extLst>
              </a:tr>
              <a:tr h="334566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Test Scenario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Test Data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Expected Result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Actual Result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Remark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45612721"/>
                  </a:ext>
                </a:extLst>
              </a:tr>
              <a:tr h="577887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Give valid input command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Opening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Opening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86125138"/>
                  </a:ext>
                </a:extLst>
              </a:tr>
            </a:tbl>
          </a:graphicData>
        </a:graphic>
      </p:graphicFrame>
      <p:sp>
        <p:nvSpPr>
          <p:cNvPr id="20" name="Title 1">
            <a:extLst>
              <a:ext uri="{FF2B5EF4-FFF2-40B4-BE49-F238E27FC236}">
                <a16:creationId xmlns:a16="http://schemas.microsoft.com/office/drawing/2014/main" id="{34B2B65B-14E7-43A1-FD1A-163D1B485E78}"/>
              </a:ext>
            </a:extLst>
          </p:cNvPr>
          <p:cNvSpPr txBox="1">
            <a:spLocks/>
          </p:cNvSpPr>
          <p:nvPr/>
        </p:nvSpPr>
        <p:spPr>
          <a:xfrm>
            <a:off x="-13149984" y="510599"/>
            <a:ext cx="815396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Functional Testing</a:t>
            </a:r>
            <a:b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</a:br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For user input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4F5346-121F-1934-F03C-246F4CF2768C}"/>
              </a:ext>
            </a:extLst>
          </p:cNvPr>
          <p:cNvSpPr txBox="1"/>
          <p:nvPr/>
        </p:nvSpPr>
        <p:spPr>
          <a:xfrm>
            <a:off x="1371599" y="-5335548"/>
            <a:ext cx="105536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1">
                    <a:lumMod val="20000"/>
                    <a:lumOff val="80000"/>
                  </a:schemeClr>
                </a:solidFill>
                <a:latin typeface="Goudy Stout" panose="0202090407030B020401" pitchFamily="18" charset="0"/>
              </a:rPr>
              <a:t>Thank You</a:t>
            </a:r>
            <a:endParaRPr lang="en-IN" sz="6600" dirty="0">
              <a:solidFill>
                <a:schemeClr val="accent1">
                  <a:lumMod val="20000"/>
                  <a:lumOff val="80000"/>
                </a:schemeClr>
              </a:solidFill>
              <a:latin typeface="Goudy Stout" panose="0202090407030B020401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CB3EFF-45E8-CF7A-6AD2-8FF8E81ECE50}"/>
              </a:ext>
            </a:extLst>
          </p:cNvPr>
          <p:cNvSpPr txBox="1"/>
          <p:nvPr/>
        </p:nvSpPr>
        <p:spPr>
          <a:xfrm>
            <a:off x="1238870" y="1238865"/>
            <a:ext cx="1091742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            </a:t>
            </a:r>
            <a:r>
              <a:rPr lang="en-IN" sz="1600" b="0" dirty="0" err="1">
                <a:solidFill>
                  <a:srgbClr val="C586C0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elif</a:t>
            </a:r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 </a:t>
            </a:r>
            <a:r>
              <a:rPr lang="en-IN" sz="1600" b="0" dirty="0">
                <a:solidFill>
                  <a:srgbClr val="CE9178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"</a:t>
            </a:r>
            <a:r>
              <a:rPr lang="en-IN" sz="1600" b="0" dirty="0" err="1">
                <a:solidFill>
                  <a:srgbClr val="CE9178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whatsapp</a:t>
            </a:r>
            <a:r>
              <a:rPr lang="en-IN" sz="1600" b="0" dirty="0">
                <a:solidFill>
                  <a:srgbClr val="CE9178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"</a:t>
            </a:r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 </a:t>
            </a:r>
            <a:r>
              <a:rPr lang="en-IN" sz="1600" b="0" dirty="0">
                <a:solidFill>
                  <a:srgbClr val="569CD6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in</a:t>
            </a:r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 </a:t>
            </a:r>
            <a:r>
              <a:rPr lang="en-IN" sz="1600" b="0" dirty="0" err="1">
                <a:solidFill>
                  <a:srgbClr val="9CDCFE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self</a:t>
            </a:r>
            <a:r>
              <a:rPr lang="en-IN" sz="1600" b="0" dirty="0" err="1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.</a:t>
            </a:r>
            <a:r>
              <a:rPr lang="en-IN" sz="1600" b="0" dirty="0" err="1">
                <a:solidFill>
                  <a:srgbClr val="9CDCFE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query</a:t>
            </a:r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:</a:t>
            </a:r>
          </a:p>
          <a:p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                </a:t>
            </a:r>
          </a:p>
          <a:p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                 </a:t>
            </a:r>
            <a:r>
              <a:rPr lang="en-IN" sz="1600" b="0" dirty="0">
                <a:solidFill>
                  <a:srgbClr val="DCDCAA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speak</a:t>
            </a:r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(</a:t>
            </a:r>
            <a:r>
              <a:rPr lang="en-IN" sz="1600" b="0" dirty="0">
                <a:solidFill>
                  <a:srgbClr val="CE9178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"Ok, Tell me their WhatsApp number or name ."</a:t>
            </a:r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)</a:t>
            </a:r>
          </a:p>
          <a:p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                 </a:t>
            </a:r>
            <a:r>
              <a:rPr lang="en-IN" sz="1600" b="0" dirty="0">
                <a:solidFill>
                  <a:srgbClr val="C586C0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while</a:t>
            </a:r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 </a:t>
            </a:r>
            <a:r>
              <a:rPr lang="en-IN" sz="1600" b="0" dirty="0">
                <a:solidFill>
                  <a:srgbClr val="569CD6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True</a:t>
            </a:r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:</a:t>
            </a:r>
          </a:p>
          <a:p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                    </a:t>
            </a:r>
            <a:r>
              <a:rPr lang="en-IN" sz="1600" b="0" dirty="0">
                <a:solidFill>
                  <a:srgbClr val="569CD6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def</a:t>
            </a:r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 </a:t>
            </a:r>
            <a:r>
              <a:rPr lang="en-IN" sz="1600" b="0" dirty="0">
                <a:solidFill>
                  <a:srgbClr val="DCDCAA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Number</a:t>
            </a:r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():</a:t>
            </a:r>
          </a:p>
          <a:p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                        </a:t>
            </a:r>
            <a:r>
              <a:rPr lang="en-IN" sz="1600" b="0" dirty="0" err="1">
                <a:solidFill>
                  <a:srgbClr val="9CDCFE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num</a:t>
            </a:r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 </a:t>
            </a:r>
            <a:r>
              <a:rPr lang="en-IN" sz="1600" b="0" dirty="0">
                <a:solidFill>
                  <a:srgbClr val="D4D4D4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=</a:t>
            </a:r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 </a:t>
            </a:r>
            <a:r>
              <a:rPr lang="en-IN" sz="1600" b="0" dirty="0" err="1">
                <a:solidFill>
                  <a:srgbClr val="DCDCAA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takeCommand</a:t>
            </a:r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().</a:t>
            </a:r>
            <a:r>
              <a:rPr lang="en-IN" sz="1600" b="0" dirty="0">
                <a:solidFill>
                  <a:srgbClr val="DCDCAA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lower</a:t>
            </a:r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()</a:t>
            </a:r>
          </a:p>
          <a:p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                        </a:t>
            </a:r>
            <a:r>
              <a:rPr lang="en-IN" sz="1600" b="0" dirty="0" err="1">
                <a:solidFill>
                  <a:srgbClr val="9CDCFE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num</a:t>
            </a:r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 </a:t>
            </a:r>
            <a:r>
              <a:rPr lang="en-IN" sz="1600" b="0" dirty="0">
                <a:solidFill>
                  <a:srgbClr val="D4D4D4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=</a:t>
            </a:r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 </a:t>
            </a:r>
            <a:r>
              <a:rPr lang="en-IN" sz="1600" b="0" dirty="0" err="1">
                <a:solidFill>
                  <a:srgbClr val="9CDCFE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num</a:t>
            </a:r>
            <a:r>
              <a:rPr lang="en-IN" sz="1600" b="0" dirty="0" err="1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.</a:t>
            </a:r>
            <a:r>
              <a:rPr lang="en-IN" sz="1600" b="0" dirty="0" err="1">
                <a:solidFill>
                  <a:srgbClr val="DCDCAA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replace</a:t>
            </a:r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(</a:t>
            </a:r>
            <a:r>
              <a:rPr lang="en-IN" sz="1600" b="0" dirty="0">
                <a:solidFill>
                  <a:srgbClr val="CE9178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" "</a:t>
            </a:r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,</a:t>
            </a:r>
            <a:r>
              <a:rPr lang="en-IN" sz="1600" b="0" dirty="0">
                <a:solidFill>
                  <a:srgbClr val="CE9178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""</a:t>
            </a:r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)</a:t>
            </a:r>
          </a:p>
          <a:p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                        </a:t>
            </a:r>
            <a:r>
              <a:rPr lang="en-IN" sz="1600" b="0" dirty="0" err="1">
                <a:solidFill>
                  <a:srgbClr val="9CDCFE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num</a:t>
            </a:r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 </a:t>
            </a:r>
            <a:r>
              <a:rPr lang="en-IN" sz="1600" b="0" dirty="0">
                <a:solidFill>
                  <a:srgbClr val="D4D4D4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=</a:t>
            </a:r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 </a:t>
            </a:r>
            <a:r>
              <a:rPr lang="en-IN" sz="1600" b="0" dirty="0" err="1">
                <a:solidFill>
                  <a:srgbClr val="4EC9B0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re</a:t>
            </a:r>
            <a:r>
              <a:rPr lang="en-IN" sz="1600" b="0" dirty="0" err="1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.</a:t>
            </a:r>
            <a:r>
              <a:rPr lang="en-IN" sz="1600" b="0" dirty="0" err="1">
                <a:solidFill>
                  <a:srgbClr val="DCDCAA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findall</a:t>
            </a:r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(</a:t>
            </a:r>
            <a:r>
              <a:rPr lang="en-IN" sz="1600" b="0" dirty="0">
                <a:solidFill>
                  <a:srgbClr val="CE9178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"\d</a:t>
            </a:r>
            <a:r>
              <a:rPr lang="en-IN" sz="1600" b="0" dirty="0">
                <a:solidFill>
                  <a:srgbClr val="569CD6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{10}</a:t>
            </a:r>
            <a:r>
              <a:rPr lang="en-IN" sz="1600" b="0" dirty="0">
                <a:solidFill>
                  <a:srgbClr val="CE9178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"</a:t>
            </a:r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,</a:t>
            </a:r>
            <a:r>
              <a:rPr lang="en-IN" sz="1600" b="0" dirty="0" err="1">
                <a:solidFill>
                  <a:srgbClr val="9CDCFE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num</a:t>
            </a:r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)</a:t>
            </a:r>
          </a:p>
          <a:p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                        </a:t>
            </a:r>
            <a:r>
              <a:rPr lang="en-IN" sz="1600" b="0" dirty="0">
                <a:solidFill>
                  <a:srgbClr val="C586C0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return</a:t>
            </a:r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 </a:t>
            </a:r>
            <a:r>
              <a:rPr lang="en-IN" sz="1600" b="0" dirty="0" err="1">
                <a:solidFill>
                  <a:srgbClr val="9CDCFE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num</a:t>
            </a:r>
            <a:endParaRPr lang="en-IN" sz="1600" b="0" dirty="0">
              <a:solidFill>
                <a:srgbClr val="CCCCCC"/>
              </a:solidFill>
              <a:effectLst/>
              <a:latin typeface="Source Code Pro Black" panose="020B0809030403020204" pitchFamily="49" charset="0"/>
              <a:ea typeface="Source Code Pro Black" panose="020B0809030403020204" pitchFamily="49" charset="0"/>
            </a:endParaRPr>
          </a:p>
          <a:p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                    </a:t>
            </a:r>
            <a:r>
              <a:rPr lang="en-IN" sz="1600" b="0" dirty="0" err="1">
                <a:solidFill>
                  <a:srgbClr val="9CDCFE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self</a:t>
            </a:r>
            <a:r>
              <a:rPr lang="en-IN" sz="1600" b="0" dirty="0" err="1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.</a:t>
            </a:r>
            <a:r>
              <a:rPr lang="en-IN" sz="1600" b="0" dirty="0" err="1">
                <a:solidFill>
                  <a:srgbClr val="9CDCFE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num</a:t>
            </a:r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 </a:t>
            </a:r>
            <a:r>
              <a:rPr lang="en-IN" sz="1600" b="0" dirty="0">
                <a:solidFill>
                  <a:srgbClr val="D4D4D4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=</a:t>
            </a:r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 </a:t>
            </a:r>
            <a:r>
              <a:rPr lang="en-IN" sz="1600" b="0" dirty="0">
                <a:solidFill>
                  <a:srgbClr val="DCDCAA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Number</a:t>
            </a:r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()</a:t>
            </a:r>
          </a:p>
          <a:p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                    </a:t>
            </a:r>
            <a:r>
              <a:rPr lang="en-IN" sz="1600" b="0" dirty="0">
                <a:solidFill>
                  <a:srgbClr val="C586C0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if</a:t>
            </a:r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 </a:t>
            </a:r>
            <a:r>
              <a:rPr lang="en-IN" sz="1600" b="0" dirty="0">
                <a:solidFill>
                  <a:srgbClr val="569CD6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not</a:t>
            </a:r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 </a:t>
            </a:r>
            <a:r>
              <a:rPr lang="en-IN" sz="1600" b="0" dirty="0" err="1">
                <a:solidFill>
                  <a:srgbClr val="9CDCFE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self</a:t>
            </a:r>
            <a:r>
              <a:rPr lang="en-IN" sz="1600" b="0" dirty="0" err="1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.</a:t>
            </a:r>
            <a:r>
              <a:rPr lang="en-IN" sz="1600" b="0" dirty="0" err="1">
                <a:solidFill>
                  <a:srgbClr val="9CDCFE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num</a:t>
            </a:r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:</a:t>
            </a:r>
          </a:p>
          <a:p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                        </a:t>
            </a:r>
            <a:r>
              <a:rPr lang="en-IN" sz="1600" b="0" dirty="0">
                <a:solidFill>
                  <a:srgbClr val="DCDCAA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speak</a:t>
            </a:r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(</a:t>
            </a:r>
            <a:r>
              <a:rPr lang="en-IN" sz="1600" b="0" dirty="0">
                <a:solidFill>
                  <a:srgbClr val="CE9178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"</a:t>
            </a:r>
            <a:r>
              <a:rPr lang="en-IN" sz="1600" b="0" dirty="0" err="1">
                <a:solidFill>
                  <a:srgbClr val="CE9178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Repeate</a:t>
            </a:r>
            <a:r>
              <a:rPr lang="en-IN" sz="1600" b="0" dirty="0">
                <a:solidFill>
                  <a:srgbClr val="CE9178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 that again."</a:t>
            </a:r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)</a:t>
            </a:r>
          </a:p>
          <a:p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                    </a:t>
            </a:r>
            <a:r>
              <a:rPr lang="en-IN" sz="1600" b="0" dirty="0">
                <a:solidFill>
                  <a:srgbClr val="C586C0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else</a:t>
            </a:r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:  </a:t>
            </a:r>
          </a:p>
          <a:p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                        </a:t>
            </a:r>
            <a:r>
              <a:rPr lang="en-IN" sz="1600" b="0" dirty="0" err="1">
                <a:solidFill>
                  <a:srgbClr val="9CDCFE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self</a:t>
            </a:r>
            <a:r>
              <a:rPr lang="en-IN" sz="1600" b="0" dirty="0" err="1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.</a:t>
            </a:r>
            <a:r>
              <a:rPr lang="en-IN" sz="1600" b="0" dirty="0" err="1">
                <a:solidFill>
                  <a:srgbClr val="9CDCFE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num</a:t>
            </a:r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 </a:t>
            </a:r>
            <a:r>
              <a:rPr lang="en-IN" sz="1600" b="0" dirty="0">
                <a:solidFill>
                  <a:srgbClr val="D4D4D4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=</a:t>
            </a:r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 </a:t>
            </a:r>
            <a:r>
              <a:rPr lang="en-IN" sz="1600" b="0" dirty="0" err="1">
                <a:solidFill>
                  <a:srgbClr val="9CDCFE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self</a:t>
            </a:r>
            <a:r>
              <a:rPr lang="en-IN" sz="1600" b="0" dirty="0" err="1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.</a:t>
            </a:r>
            <a:r>
              <a:rPr lang="en-IN" sz="1600" b="0" dirty="0" err="1">
                <a:solidFill>
                  <a:srgbClr val="9CDCFE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num</a:t>
            </a:r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[</a:t>
            </a:r>
            <a:r>
              <a:rPr lang="en-IN" sz="1600" b="0" dirty="0">
                <a:solidFill>
                  <a:srgbClr val="B5CEA8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0</a:t>
            </a:r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]</a:t>
            </a:r>
          </a:p>
          <a:p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                        </a:t>
            </a:r>
            <a:r>
              <a:rPr lang="en-IN" sz="1600" b="0" dirty="0">
                <a:solidFill>
                  <a:srgbClr val="DCDCAA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speak</a:t>
            </a:r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(</a:t>
            </a:r>
            <a:r>
              <a:rPr lang="en-IN" sz="1600" b="0" dirty="0">
                <a:solidFill>
                  <a:srgbClr val="CE9178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"What message do you want to send?"</a:t>
            </a:r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)</a:t>
            </a:r>
          </a:p>
          <a:p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                        </a:t>
            </a:r>
            <a:r>
              <a:rPr lang="en-IN" sz="1600" b="0" dirty="0">
                <a:solidFill>
                  <a:srgbClr val="9CDCFE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self</a:t>
            </a:r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.</a:t>
            </a:r>
            <a:r>
              <a:rPr lang="en-IN" sz="1600" b="0" dirty="0">
                <a:solidFill>
                  <a:srgbClr val="9CDCFE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msg</a:t>
            </a:r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 </a:t>
            </a:r>
            <a:r>
              <a:rPr lang="en-IN" sz="1600" b="0" dirty="0">
                <a:solidFill>
                  <a:srgbClr val="D4D4D4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=</a:t>
            </a:r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 </a:t>
            </a:r>
            <a:r>
              <a:rPr lang="en-IN" sz="1600" b="0" dirty="0" err="1">
                <a:solidFill>
                  <a:srgbClr val="DCDCAA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takeCommand</a:t>
            </a:r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().</a:t>
            </a:r>
            <a:r>
              <a:rPr lang="en-IN" sz="1600" b="0" dirty="0">
                <a:solidFill>
                  <a:srgbClr val="DCDCAA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lower</a:t>
            </a:r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()</a:t>
            </a:r>
          </a:p>
          <a:p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                        </a:t>
            </a:r>
            <a:r>
              <a:rPr lang="en-IN" sz="1600" b="0" dirty="0">
                <a:solidFill>
                  <a:srgbClr val="C586C0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if</a:t>
            </a:r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 </a:t>
            </a:r>
            <a:r>
              <a:rPr lang="en-IN" sz="1600" b="0" dirty="0">
                <a:solidFill>
                  <a:srgbClr val="CE9178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"none"</a:t>
            </a:r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 </a:t>
            </a:r>
            <a:r>
              <a:rPr lang="en-IN" sz="1600" b="0" dirty="0">
                <a:solidFill>
                  <a:srgbClr val="D4D4D4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!=</a:t>
            </a:r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 </a:t>
            </a:r>
            <a:r>
              <a:rPr lang="en-IN" sz="1600" b="0" dirty="0">
                <a:solidFill>
                  <a:srgbClr val="9CDCFE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self</a:t>
            </a:r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.</a:t>
            </a:r>
            <a:r>
              <a:rPr lang="en-IN" sz="1600" b="0" dirty="0">
                <a:solidFill>
                  <a:srgbClr val="9CDCFE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msg</a:t>
            </a:r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:</a:t>
            </a:r>
          </a:p>
          <a:p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                            </a:t>
            </a:r>
            <a:r>
              <a:rPr lang="en-IN" sz="1600" b="0" dirty="0" err="1">
                <a:solidFill>
                  <a:srgbClr val="DCDCAA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whatsapp</a:t>
            </a:r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(</a:t>
            </a:r>
            <a:r>
              <a:rPr lang="en-IN" sz="1600" b="0" dirty="0" err="1">
                <a:solidFill>
                  <a:srgbClr val="9CDCFE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self</a:t>
            </a:r>
            <a:r>
              <a:rPr lang="en-IN" sz="1600" b="0" dirty="0" err="1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.</a:t>
            </a:r>
            <a:r>
              <a:rPr lang="en-IN" sz="1600" b="0" dirty="0" err="1">
                <a:solidFill>
                  <a:srgbClr val="9CDCFE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num</a:t>
            </a:r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, </a:t>
            </a:r>
            <a:r>
              <a:rPr lang="en-IN" sz="1600" b="0" dirty="0">
                <a:solidFill>
                  <a:srgbClr val="9CDCFE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self</a:t>
            </a:r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.</a:t>
            </a:r>
            <a:r>
              <a:rPr lang="en-IN" sz="1600" b="0" dirty="0">
                <a:solidFill>
                  <a:srgbClr val="9CDCFE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msg</a:t>
            </a:r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)</a:t>
            </a:r>
          </a:p>
          <a:p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                            </a:t>
            </a:r>
            <a:r>
              <a:rPr lang="en-IN" sz="1600" b="0" dirty="0">
                <a:solidFill>
                  <a:srgbClr val="C586C0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break</a:t>
            </a:r>
            <a:endParaRPr lang="en-IN" sz="1600" b="0" dirty="0">
              <a:solidFill>
                <a:srgbClr val="CCCCCC"/>
              </a:solidFill>
              <a:effectLst/>
              <a:latin typeface="Source Code Pro Black" panose="020B0809030403020204" pitchFamily="49" charset="0"/>
              <a:ea typeface="Source Code Pro Black" panose="020B0809030403020204" pitchFamily="49" charset="0"/>
            </a:endParaRPr>
          </a:p>
          <a:p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                        </a:t>
            </a:r>
            <a:r>
              <a:rPr lang="en-IN" sz="1600" b="0" dirty="0">
                <a:solidFill>
                  <a:srgbClr val="C586C0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else</a:t>
            </a:r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:</a:t>
            </a:r>
          </a:p>
          <a:p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                             </a:t>
            </a:r>
            <a:r>
              <a:rPr lang="en-IN" sz="1600" b="0" dirty="0">
                <a:solidFill>
                  <a:srgbClr val="DCDCAA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speak</a:t>
            </a:r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(</a:t>
            </a:r>
            <a:r>
              <a:rPr lang="en-IN" sz="1600" b="0" dirty="0">
                <a:solidFill>
                  <a:srgbClr val="CE9178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"Say that again."</a:t>
            </a:r>
            <a:r>
              <a:rPr lang="en-IN" sz="1600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)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B6C75B5-DBAD-D80E-E782-78E9DF1457F1}"/>
              </a:ext>
            </a:extLst>
          </p:cNvPr>
          <p:cNvSpPr txBox="1">
            <a:spLocks/>
          </p:cNvSpPr>
          <p:nvPr/>
        </p:nvSpPr>
        <p:spPr>
          <a:xfrm>
            <a:off x="88483" y="-277176"/>
            <a:ext cx="8217995" cy="11930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Coding Explanation</a:t>
            </a:r>
          </a:p>
        </p:txBody>
      </p:sp>
    </p:spTree>
    <p:extLst>
      <p:ext uri="{BB962C8B-B14F-4D97-AF65-F5344CB8AC3E}">
        <p14:creationId xmlns:p14="http://schemas.microsoft.com/office/powerpoint/2010/main" val="3333149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05A05D06-9C39-1FE1-B35A-D3C4D97D249C}"/>
              </a:ext>
            </a:extLst>
          </p:cNvPr>
          <p:cNvSpPr/>
          <p:nvPr/>
        </p:nvSpPr>
        <p:spPr>
          <a:xfrm>
            <a:off x="514350" y="609600"/>
            <a:ext cx="304800" cy="3048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BD027-E93E-6641-4128-31B2ADBF3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8685"/>
            <a:ext cx="12192000" cy="72353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37EFF5-40AB-D958-1072-AA6CAB5BC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943100" y="0"/>
            <a:ext cx="1943100" cy="6859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4337A5-5232-0CB0-10BB-EDECECAD8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5885465"/>
            <a:ext cx="2667000" cy="6859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474C84-DDD8-66D2-1D4A-984019032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87240">
            <a:off x="3500756" y="1529053"/>
            <a:ext cx="5256498" cy="52564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27E651-49D7-3B4F-84B4-C72A66E9C1B3}"/>
              </a:ext>
            </a:extLst>
          </p:cNvPr>
          <p:cNvSpPr txBox="1"/>
          <p:nvPr/>
        </p:nvSpPr>
        <p:spPr>
          <a:xfrm>
            <a:off x="-13729290" y="2364863"/>
            <a:ext cx="90487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Swipe Race Demo" pitchFamily="2" charset="0"/>
              </a:rPr>
              <a:t>PARROT</a:t>
            </a:r>
            <a:endParaRPr lang="en-IN" sz="6600" dirty="0">
              <a:solidFill>
                <a:schemeClr val="bg1"/>
              </a:solidFill>
              <a:latin typeface="Swipe Race Demo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B0E7F7-5D0D-C31F-4D70-7AE803539024}"/>
              </a:ext>
            </a:extLst>
          </p:cNvPr>
          <p:cNvSpPr txBox="1"/>
          <p:nvPr/>
        </p:nvSpPr>
        <p:spPr>
          <a:xfrm>
            <a:off x="14287500" y="3434557"/>
            <a:ext cx="8753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OCR A Extended" panose="02010509020102010303" pitchFamily="50" charset="0"/>
              </a:rPr>
              <a:t>DESKTOP VOICE ASSISTANCE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94BF256-E103-68D6-E514-7B1A859C6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7257"/>
            <a:ext cx="2724150" cy="609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8C2605D-706F-E1FA-0B73-D8C7FD2AE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67800" y="6095015"/>
            <a:ext cx="3181350" cy="685956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AB2C8C48-DAA1-7FFC-3989-2799E95F10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293" y="9101884"/>
            <a:ext cx="4953000" cy="1313243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chemeClr val="bg1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By- Vrushali R. Patil</a:t>
            </a:r>
          </a:p>
          <a:p>
            <a:r>
              <a:rPr lang="en-IN" dirty="0">
                <a:solidFill>
                  <a:schemeClr val="bg1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Pratik P. Holkar</a:t>
            </a:r>
          </a:p>
          <a:p>
            <a:r>
              <a:rPr lang="en-IN" dirty="0">
                <a:solidFill>
                  <a:schemeClr val="bg1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Shrinek B Mungari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B2A6D7-D179-F3A0-BD53-764F9DAEE363}"/>
              </a:ext>
            </a:extLst>
          </p:cNvPr>
          <p:cNvSpPr txBox="1"/>
          <p:nvPr/>
        </p:nvSpPr>
        <p:spPr>
          <a:xfrm>
            <a:off x="-19152775" y="967948"/>
            <a:ext cx="6605989" cy="770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Use Case diagram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2ABAE01-30B8-CCB1-D5F3-1BD4C8FD9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602663" y="1272264"/>
            <a:ext cx="4578055" cy="496887"/>
          </a:xfrm>
        </p:spPr>
        <p:txBody>
          <a:bodyPr>
            <a:no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ER Diagram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CE9CAC9-74C4-2412-CE7C-A55E1F82BA41}"/>
              </a:ext>
            </a:extLst>
          </p:cNvPr>
          <p:cNvSpPr txBox="1">
            <a:spLocks/>
          </p:cNvSpPr>
          <p:nvPr/>
        </p:nvSpPr>
        <p:spPr>
          <a:xfrm>
            <a:off x="-10808681" y="964725"/>
            <a:ext cx="635707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Database Tables for user table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743FBB37-F21F-75A4-9297-8CB56657F136}"/>
              </a:ext>
            </a:extLst>
          </p:cNvPr>
          <p:cNvGraphicFramePr>
            <a:graphicFrameLocks/>
          </p:cNvGraphicFramePr>
          <p:nvPr/>
        </p:nvGraphicFramePr>
        <p:xfrm>
          <a:off x="20219327" y="3067748"/>
          <a:ext cx="10499360" cy="149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9872">
                  <a:extLst>
                    <a:ext uri="{9D8B030D-6E8A-4147-A177-3AD203B41FA5}">
                      <a16:colId xmlns:a16="http://schemas.microsoft.com/office/drawing/2014/main" val="3120372668"/>
                    </a:ext>
                  </a:extLst>
                </a:gridCol>
                <a:gridCol w="2099872">
                  <a:extLst>
                    <a:ext uri="{9D8B030D-6E8A-4147-A177-3AD203B41FA5}">
                      <a16:colId xmlns:a16="http://schemas.microsoft.com/office/drawing/2014/main" val="1889611062"/>
                    </a:ext>
                  </a:extLst>
                </a:gridCol>
                <a:gridCol w="2099872">
                  <a:extLst>
                    <a:ext uri="{9D8B030D-6E8A-4147-A177-3AD203B41FA5}">
                      <a16:colId xmlns:a16="http://schemas.microsoft.com/office/drawing/2014/main" val="829988618"/>
                    </a:ext>
                  </a:extLst>
                </a:gridCol>
                <a:gridCol w="2099872">
                  <a:extLst>
                    <a:ext uri="{9D8B030D-6E8A-4147-A177-3AD203B41FA5}">
                      <a16:colId xmlns:a16="http://schemas.microsoft.com/office/drawing/2014/main" val="1068074371"/>
                    </a:ext>
                  </a:extLst>
                </a:gridCol>
                <a:gridCol w="2099872">
                  <a:extLst>
                    <a:ext uri="{9D8B030D-6E8A-4147-A177-3AD203B41FA5}">
                      <a16:colId xmlns:a16="http://schemas.microsoft.com/office/drawing/2014/main" val="2718236258"/>
                    </a:ext>
                  </a:extLst>
                </a:gridCol>
              </a:tblGrid>
              <a:tr h="382616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S.no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Attributes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Data Type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Field Length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Constraint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55129222"/>
                  </a:ext>
                </a:extLst>
              </a:tr>
              <a:tr h="353757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1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username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varchar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20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Not null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40392289"/>
                  </a:ext>
                </a:extLst>
              </a:tr>
              <a:tr h="353184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2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password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varchar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8</a:t>
                      </a:r>
                      <a:endParaRPr lang="en-IN" dirty="0">
                        <a:solidFill>
                          <a:schemeClr val="bg1"/>
                        </a:solidFill>
                        <a:latin typeface="Source Code Pro ExtraLight" panose="020B0309030403020204" pitchFamily="49" charset="0"/>
                        <a:ea typeface="Source Code Pro ExtraLight" panose="020B0309030403020204" pitchFamily="49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Not null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90504758"/>
                  </a:ext>
                </a:extLst>
              </a:tr>
              <a:tr h="353757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3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Email ID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varchar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50</a:t>
                      </a:r>
                      <a:endParaRPr lang="en-IN" dirty="0">
                        <a:solidFill>
                          <a:schemeClr val="bg1"/>
                        </a:solidFill>
                        <a:latin typeface="Source Code Pro ExtraLight" panose="020B0309030403020204" pitchFamily="49" charset="0"/>
                        <a:ea typeface="Source Code Pro ExtraLight" panose="020B0309030403020204" pitchFamily="49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Not null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86125138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DAC9595B-6124-AEC3-EDDD-FC47C55D8A28}"/>
              </a:ext>
            </a:extLst>
          </p:cNvPr>
          <p:cNvSpPr txBox="1">
            <a:spLocks/>
          </p:cNvSpPr>
          <p:nvPr/>
        </p:nvSpPr>
        <p:spPr>
          <a:xfrm>
            <a:off x="16195625" y="758249"/>
            <a:ext cx="635707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Unit Testing</a:t>
            </a:r>
            <a:b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</a:br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For Password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C8513484-A49C-EA46-0D96-F62E4F90EDA4}"/>
              </a:ext>
            </a:extLst>
          </p:cNvPr>
          <p:cNvGraphicFramePr>
            <a:graphicFrameLocks/>
          </p:cNvGraphicFramePr>
          <p:nvPr/>
        </p:nvGraphicFramePr>
        <p:xfrm>
          <a:off x="-16675167" y="2620869"/>
          <a:ext cx="11077731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2577">
                  <a:extLst>
                    <a:ext uri="{9D8B030D-6E8A-4147-A177-3AD203B41FA5}">
                      <a16:colId xmlns:a16="http://schemas.microsoft.com/office/drawing/2014/main" val="3120372668"/>
                    </a:ext>
                  </a:extLst>
                </a:gridCol>
                <a:gridCol w="3692577">
                  <a:extLst>
                    <a:ext uri="{9D8B030D-6E8A-4147-A177-3AD203B41FA5}">
                      <a16:colId xmlns:a16="http://schemas.microsoft.com/office/drawing/2014/main" val="1889611062"/>
                    </a:ext>
                  </a:extLst>
                </a:gridCol>
                <a:gridCol w="3692577">
                  <a:extLst>
                    <a:ext uri="{9D8B030D-6E8A-4147-A177-3AD203B41FA5}">
                      <a16:colId xmlns:a16="http://schemas.microsoft.com/office/drawing/2014/main" val="1068074371"/>
                    </a:ext>
                  </a:extLst>
                </a:gridCol>
              </a:tblGrid>
              <a:tr h="391028"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Test Scenario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Test Data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Expected Results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55129222"/>
                  </a:ext>
                </a:extLst>
              </a:tr>
              <a:tr h="902372"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Enter password in proper format</a:t>
                      </a:r>
                    </a:p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Pattern={ }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Vrushali938#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Strong password is expected.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40392289"/>
                  </a:ext>
                </a:extLst>
              </a:tr>
              <a:tr h="631660"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Enter password in wrong format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33344455#33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Please enter valid password .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90504758"/>
                  </a:ext>
                </a:extLst>
              </a:tr>
              <a:tr h="902372"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Blank field 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IN" sz="1800" dirty="0">
                        <a:solidFill>
                          <a:schemeClr val="bg1"/>
                        </a:solidFill>
                        <a:latin typeface="Source Code Pro ExtraLight" panose="020B0309030403020204" pitchFamily="49" charset="0"/>
                        <a:ea typeface="Source Code Pro ExtraLight" panose="020B0309030403020204" pitchFamily="49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Please enter password/This field is compulsory.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86125138"/>
                  </a:ext>
                </a:extLst>
              </a:tr>
            </a:tbl>
          </a:graphicData>
        </a:graphic>
      </p:graphicFrame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2C15A8D1-9FD1-BD75-5019-0627E5AF2C13}"/>
              </a:ext>
            </a:extLst>
          </p:cNvPr>
          <p:cNvGraphicFramePr>
            <a:graphicFrameLocks/>
          </p:cNvGraphicFramePr>
          <p:nvPr/>
        </p:nvGraphicFramePr>
        <p:xfrm>
          <a:off x="16435619" y="1783445"/>
          <a:ext cx="11539950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7990">
                  <a:extLst>
                    <a:ext uri="{9D8B030D-6E8A-4147-A177-3AD203B41FA5}">
                      <a16:colId xmlns:a16="http://schemas.microsoft.com/office/drawing/2014/main" val="3120372668"/>
                    </a:ext>
                  </a:extLst>
                </a:gridCol>
                <a:gridCol w="2307990">
                  <a:extLst>
                    <a:ext uri="{9D8B030D-6E8A-4147-A177-3AD203B41FA5}">
                      <a16:colId xmlns:a16="http://schemas.microsoft.com/office/drawing/2014/main" val="1889611062"/>
                    </a:ext>
                  </a:extLst>
                </a:gridCol>
                <a:gridCol w="2307990">
                  <a:extLst>
                    <a:ext uri="{9D8B030D-6E8A-4147-A177-3AD203B41FA5}">
                      <a16:colId xmlns:a16="http://schemas.microsoft.com/office/drawing/2014/main" val="1068074371"/>
                    </a:ext>
                  </a:extLst>
                </a:gridCol>
                <a:gridCol w="2307990">
                  <a:extLst>
                    <a:ext uri="{9D8B030D-6E8A-4147-A177-3AD203B41FA5}">
                      <a16:colId xmlns:a16="http://schemas.microsoft.com/office/drawing/2014/main" val="3955901009"/>
                    </a:ext>
                  </a:extLst>
                </a:gridCol>
                <a:gridCol w="2307990">
                  <a:extLst>
                    <a:ext uri="{9D8B030D-6E8A-4147-A177-3AD203B41FA5}">
                      <a16:colId xmlns:a16="http://schemas.microsoft.com/office/drawing/2014/main" val="3622556133"/>
                    </a:ext>
                  </a:extLst>
                </a:gridCol>
              </a:tblGrid>
              <a:tr h="364981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Test Scenario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Test Data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Expected Result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Actual Result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Remark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55129222"/>
                  </a:ext>
                </a:extLst>
              </a:tr>
              <a:tr h="577887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Give valid input command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Opening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Opening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40392289"/>
                  </a:ext>
                </a:extLst>
              </a:tr>
              <a:tr h="1307848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Give invalid invalid input command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 coding file(the file that does not exit in the system)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The file you have searching Is not present  in system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Give command once again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90504758"/>
                  </a:ext>
                </a:extLst>
              </a:tr>
              <a:tr h="577887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Not giving input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600">
                        <a:solidFill>
                          <a:schemeClr val="bg1"/>
                        </a:solidFill>
                        <a:latin typeface="Source Code Pro ExtraLight" panose="020B0309030403020204" pitchFamily="49" charset="0"/>
                        <a:ea typeface="Source Code Pro ExtraLight" panose="020B0309030403020204" pitchFamily="49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What can I do for you.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It asks for command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77355328"/>
                  </a:ext>
                </a:extLst>
              </a:tr>
              <a:tr h="334566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Test Scenario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Test Data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Expected Result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Actual Result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Remark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45612721"/>
                  </a:ext>
                </a:extLst>
              </a:tr>
              <a:tr h="577887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Give valid input command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Opening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Opening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86125138"/>
                  </a:ext>
                </a:extLst>
              </a:tr>
            </a:tbl>
          </a:graphicData>
        </a:graphic>
      </p:graphicFrame>
      <p:sp>
        <p:nvSpPr>
          <p:cNvPr id="20" name="Title 1">
            <a:extLst>
              <a:ext uri="{FF2B5EF4-FFF2-40B4-BE49-F238E27FC236}">
                <a16:creationId xmlns:a16="http://schemas.microsoft.com/office/drawing/2014/main" id="{34B2B65B-14E7-43A1-FD1A-163D1B485E78}"/>
              </a:ext>
            </a:extLst>
          </p:cNvPr>
          <p:cNvSpPr txBox="1">
            <a:spLocks/>
          </p:cNvSpPr>
          <p:nvPr/>
        </p:nvSpPr>
        <p:spPr>
          <a:xfrm>
            <a:off x="-13149984" y="510599"/>
            <a:ext cx="815396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Functional Testing</a:t>
            </a:r>
            <a:b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</a:br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For user input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F4DBDC-90B4-34AD-F19E-08E648A6ACF2}"/>
              </a:ext>
            </a:extLst>
          </p:cNvPr>
          <p:cNvSpPr txBox="1"/>
          <p:nvPr/>
        </p:nvSpPr>
        <p:spPr>
          <a:xfrm>
            <a:off x="1371599" y="798552"/>
            <a:ext cx="105536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1">
                    <a:lumMod val="20000"/>
                    <a:lumOff val="80000"/>
                  </a:schemeClr>
                </a:solidFill>
                <a:latin typeface="Goudy Stout" panose="0202090407030B020401" pitchFamily="18" charset="0"/>
              </a:rPr>
              <a:t>Thank You</a:t>
            </a:r>
            <a:endParaRPr lang="en-IN" sz="6600" dirty="0">
              <a:solidFill>
                <a:schemeClr val="accent1">
                  <a:lumMod val="20000"/>
                  <a:lumOff val="80000"/>
                </a:schemeClr>
              </a:solidFill>
              <a:latin typeface="Goudy Stout" panose="0202090407030B020401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D926579-71C9-2EFF-F43C-6C6793B99F6B}"/>
              </a:ext>
            </a:extLst>
          </p:cNvPr>
          <p:cNvSpPr txBox="1">
            <a:spLocks/>
          </p:cNvSpPr>
          <p:nvPr/>
        </p:nvSpPr>
        <p:spPr>
          <a:xfrm>
            <a:off x="-11880285" y="-290353"/>
            <a:ext cx="8210225" cy="12717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Coding Explanation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A5C0CD-8C10-9E5B-3BBD-C973881F3BDF}"/>
              </a:ext>
            </a:extLst>
          </p:cNvPr>
          <p:cNvSpPr txBox="1"/>
          <p:nvPr/>
        </p:nvSpPr>
        <p:spPr>
          <a:xfrm>
            <a:off x="914401" y="-10374302"/>
            <a:ext cx="10906576" cy="5585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    </a:t>
            </a:r>
            <a:r>
              <a:rPr lang="en-IN" b="0" dirty="0">
                <a:solidFill>
                  <a:srgbClr val="6A9955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# </a:t>
            </a:r>
            <a:r>
              <a:rPr lang="en-IN" b="0" dirty="0" err="1">
                <a:solidFill>
                  <a:srgbClr val="6A9955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keyboard.write</a:t>
            </a:r>
            <a:r>
              <a:rPr lang="en-IN" b="0" dirty="0">
                <a:solidFill>
                  <a:srgbClr val="6A9955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(message)</a:t>
            </a:r>
            <a:endParaRPr lang="en-IN" b="0" dirty="0">
              <a:solidFill>
                <a:srgbClr val="CCCCCC"/>
              </a:solidFill>
              <a:effectLst/>
              <a:latin typeface="Source Code Pro Black" panose="020B0809030403020204" pitchFamily="49" charset="0"/>
              <a:ea typeface="Source Code Pro Black" panose="020B0809030403020204" pitchFamily="49" charset="0"/>
            </a:endParaRPr>
          </a:p>
          <a:p>
            <a: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    </a:t>
            </a:r>
            <a:r>
              <a:rPr lang="en-IN" b="0" dirty="0">
                <a:solidFill>
                  <a:srgbClr val="6A9955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# Press Enter to send the message</a:t>
            </a:r>
            <a:endParaRPr lang="en-IN" b="0" dirty="0">
              <a:solidFill>
                <a:srgbClr val="CCCCCC"/>
              </a:solidFill>
              <a:effectLst/>
              <a:latin typeface="Source Code Pro Black" panose="020B0809030403020204" pitchFamily="49" charset="0"/>
              <a:ea typeface="Source Code Pro Black" panose="020B0809030403020204" pitchFamily="49" charset="0"/>
            </a:endParaRPr>
          </a:p>
          <a:p>
            <a: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    </a:t>
            </a:r>
            <a:r>
              <a:rPr lang="en-IN" b="0" dirty="0" err="1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keyboard.write</a:t>
            </a:r>
            <a: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(name)</a:t>
            </a:r>
          </a:p>
          <a:p>
            <a: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    </a:t>
            </a:r>
            <a:r>
              <a:rPr lang="en-IN" b="0" dirty="0" err="1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time.sleep</a:t>
            </a:r>
            <a: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(</a:t>
            </a:r>
            <a:r>
              <a:rPr lang="en-IN" b="0" dirty="0">
                <a:solidFill>
                  <a:srgbClr val="B5CEA8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1</a:t>
            </a:r>
            <a: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)</a:t>
            </a:r>
          </a:p>
          <a:p>
            <a: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    </a:t>
            </a:r>
            <a:r>
              <a:rPr lang="en-IN" b="0" dirty="0" err="1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keyboard.press</a:t>
            </a:r>
            <a: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'enter'</a:t>
            </a:r>
            <a: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)</a:t>
            </a:r>
          </a:p>
          <a:p>
            <a: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    </a:t>
            </a:r>
            <a:r>
              <a:rPr lang="en-IN" b="0" dirty="0" err="1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time.sleep</a:t>
            </a:r>
            <a: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(</a:t>
            </a:r>
            <a:r>
              <a:rPr lang="en-IN" b="0" dirty="0">
                <a:solidFill>
                  <a:srgbClr val="B5CEA8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1</a:t>
            </a:r>
            <a: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)</a:t>
            </a:r>
          </a:p>
          <a:p>
            <a: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    </a:t>
            </a:r>
            <a:r>
              <a:rPr lang="en-IN" b="0" dirty="0" err="1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keyboard.write</a:t>
            </a:r>
            <a: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(message)</a:t>
            </a:r>
          </a:p>
          <a:p>
            <a: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    </a:t>
            </a:r>
            <a:r>
              <a:rPr lang="en-IN" b="0" dirty="0" err="1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time.sleep</a:t>
            </a:r>
            <a: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(</a:t>
            </a:r>
            <a:r>
              <a:rPr lang="en-IN" b="0" dirty="0">
                <a:solidFill>
                  <a:srgbClr val="B5CEA8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1</a:t>
            </a:r>
            <a: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)</a:t>
            </a:r>
          </a:p>
          <a:p>
            <a: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    </a:t>
            </a:r>
            <a:r>
              <a:rPr lang="en-IN" b="0" dirty="0" err="1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keyboard.press</a:t>
            </a:r>
            <a: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'enter'</a:t>
            </a:r>
            <a: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)</a:t>
            </a:r>
          </a:p>
          <a:p>
            <a:b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</a:br>
            <a:b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</a:br>
            <a:b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if</a:t>
            </a:r>
            <a: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__name__</a:t>
            </a:r>
            <a:r>
              <a:rPr lang="en-IN" b="0" dirty="0">
                <a:solidFill>
                  <a:srgbClr val="D4D4D4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==</a:t>
            </a:r>
            <a:r>
              <a:rPr lang="en-IN" b="0" dirty="0">
                <a:solidFill>
                  <a:srgbClr val="CE9178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'__main__'</a:t>
            </a:r>
            <a: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:</a:t>
            </a:r>
          </a:p>
          <a:p>
            <a: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    </a:t>
            </a:r>
            <a:r>
              <a:rPr lang="en-IN" b="0" dirty="0" err="1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whatsapp</a:t>
            </a:r>
            <a: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'9886949323'</a:t>
            </a:r>
            <a: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, </a:t>
            </a:r>
            <a:r>
              <a:rPr lang="en-IN" b="0" dirty="0">
                <a:solidFill>
                  <a:srgbClr val="CE9178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'Hello, this is an automated message'</a:t>
            </a:r>
            <a: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)</a:t>
            </a:r>
          </a:p>
          <a:p>
            <a:b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</a:br>
            <a:b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</a:br>
            <a: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    </a:t>
            </a:r>
            <a:r>
              <a:rPr lang="en-IN" b="0" dirty="0">
                <a:solidFill>
                  <a:srgbClr val="C586C0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import</a:t>
            </a:r>
            <a: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pyautogui</a:t>
            </a:r>
            <a:endParaRPr lang="en-IN" b="0" dirty="0">
              <a:solidFill>
                <a:srgbClr val="CCCCCC"/>
              </a:solidFill>
              <a:effectLst/>
              <a:latin typeface="Source Code Pro Black" panose="020B0809030403020204" pitchFamily="49" charset="0"/>
              <a:ea typeface="Source Code Pro Black" panose="020B0809030403020204" pitchFamily="49" charset="0"/>
            </a:endParaRPr>
          </a:p>
          <a:p>
            <a: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    </a:t>
            </a:r>
            <a:r>
              <a:rPr lang="en-IN" b="0" dirty="0">
                <a:solidFill>
                  <a:srgbClr val="C586C0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import</a:t>
            </a:r>
            <a: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  <a:t> time</a:t>
            </a:r>
          </a:p>
          <a:p>
            <a:br>
              <a:rPr lang="en-IN" b="0" dirty="0">
                <a:solidFill>
                  <a:srgbClr val="CCCCCC"/>
                </a:solidFill>
                <a:effectLst/>
                <a:latin typeface="Source Code Pro Black" panose="020B0809030403020204" pitchFamily="49" charset="0"/>
                <a:ea typeface="Source Code Pro Black" panose="020B0809030403020204" pitchFamily="49" charset="0"/>
              </a:rPr>
            </a:br>
            <a:endParaRPr lang="en-IN" b="0" dirty="0">
              <a:solidFill>
                <a:srgbClr val="CCCCCC"/>
              </a:solidFill>
              <a:effectLst/>
              <a:latin typeface="Source Code Pro Black" panose="020B0809030403020204" pitchFamily="49" charset="0"/>
              <a:ea typeface="Source Code Pro Black" panose="020B08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027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05A05D06-9C39-1FE1-B35A-D3C4D97D249C}"/>
              </a:ext>
            </a:extLst>
          </p:cNvPr>
          <p:cNvSpPr/>
          <p:nvPr/>
        </p:nvSpPr>
        <p:spPr>
          <a:xfrm>
            <a:off x="514350" y="609600"/>
            <a:ext cx="304800" cy="3048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BD027-E93E-6641-4128-31B2ADBF3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8685"/>
            <a:ext cx="12192000" cy="72353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37EFF5-40AB-D958-1072-AA6CAB5BC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943100" y="0"/>
            <a:ext cx="1943100" cy="6859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4337A5-5232-0CB0-10BB-EDECECAD8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5885465"/>
            <a:ext cx="2667000" cy="6859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0CE04C-3AD0-D462-34C7-4CA466B68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235076">
            <a:off x="9408724" y="5038776"/>
            <a:ext cx="5376351" cy="53763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474C84-DDD8-66D2-1D4A-984019032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39838">
            <a:off x="-2096363" y="-4265303"/>
            <a:ext cx="5831027" cy="58310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27E651-49D7-3B4F-84B4-C72A66E9C1B3}"/>
              </a:ext>
            </a:extLst>
          </p:cNvPr>
          <p:cNvSpPr txBox="1"/>
          <p:nvPr/>
        </p:nvSpPr>
        <p:spPr>
          <a:xfrm>
            <a:off x="-13729290" y="2364863"/>
            <a:ext cx="90487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Swipe Race Demo" pitchFamily="2" charset="0"/>
              </a:rPr>
              <a:t>PARROT</a:t>
            </a:r>
            <a:endParaRPr lang="en-IN" sz="6600" dirty="0">
              <a:solidFill>
                <a:schemeClr val="bg1"/>
              </a:solidFill>
              <a:latin typeface="Swipe Race Demo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B0E7F7-5D0D-C31F-4D70-7AE803539024}"/>
              </a:ext>
            </a:extLst>
          </p:cNvPr>
          <p:cNvSpPr txBox="1"/>
          <p:nvPr/>
        </p:nvSpPr>
        <p:spPr>
          <a:xfrm>
            <a:off x="14287500" y="3434557"/>
            <a:ext cx="8753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OCR A Extended" panose="02010509020102010303" pitchFamily="50" charset="0"/>
              </a:rPr>
              <a:t>DESKTOP VOICE ASSISTANCE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94BF256-E103-68D6-E514-7B1A859C6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010586" y="56994"/>
            <a:ext cx="3010586" cy="6859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8C2605D-706F-E1FA-0B73-D8C7FD2AE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9150" y="5885465"/>
            <a:ext cx="3010586" cy="685956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AB2C8C48-DAA1-7FFC-3989-2799E95F10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293" y="9101884"/>
            <a:ext cx="4953000" cy="1313243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chemeClr val="bg1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By- Vrushali R. Patil</a:t>
            </a:r>
          </a:p>
          <a:p>
            <a:r>
              <a:rPr lang="en-IN" dirty="0">
                <a:solidFill>
                  <a:schemeClr val="bg1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Pratik P. Holkar</a:t>
            </a:r>
          </a:p>
          <a:p>
            <a:r>
              <a:rPr lang="en-IN" dirty="0">
                <a:solidFill>
                  <a:schemeClr val="bg1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Shrinek B Mungari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307AF6-B7F7-8BE2-2900-4924050B73DC}"/>
              </a:ext>
            </a:extLst>
          </p:cNvPr>
          <p:cNvSpPr txBox="1"/>
          <p:nvPr/>
        </p:nvSpPr>
        <p:spPr>
          <a:xfrm flipH="1">
            <a:off x="762000" y="1047750"/>
            <a:ext cx="4758884" cy="850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922ADD-6F4A-CD8D-F0FD-32F747931461}"/>
              </a:ext>
            </a:extLst>
          </p:cNvPr>
          <p:cNvSpPr txBox="1"/>
          <p:nvPr/>
        </p:nvSpPr>
        <p:spPr>
          <a:xfrm>
            <a:off x="723900" y="1714500"/>
            <a:ext cx="10953750" cy="45637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Desktop voice assistance is used to run machines like laptop or personal computers on your own commands.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Desktop voice assistance is an application program that understand the natural language and voice commands to complete tasks for users.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Desktop voice assistance is used to perform a typical task like showing date &amp; time, managing emails, openings apps etc. on your commands.</a:t>
            </a:r>
            <a:endParaRPr lang="en-IN" sz="2400" dirty="0">
              <a:solidFill>
                <a:schemeClr val="bg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B2A6D7-D179-F3A0-BD53-764F9DAEE363}"/>
              </a:ext>
            </a:extLst>
          </p:cNvPr>
          <p:cNvSpPr txBox="1"/>
          <p:nvPr/>
        </p:nvSpPr>
        <p:spPr>
          <a:xfrm>
            <a:off x="-19152775" y="967948"/>
            <a:ext cx="6605989" cy="770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Use Case diagram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509846-F404-1E17-9A8A-61845F022FD1}"/>
              </a:ext>
            </a:extLst>
          </p:cNvPr>
          <p:cNvGrpSpPr/>
          <p:nvPr/>
        </p:nvGrpSpPr>
        <p:grpSpPr>
          <a:xfrm>
            <a:off x="638297" y="12542783"/>
            <a:ext cx="10565568" cy="3912977"/>
            <a:chOff x="638297" y="1646183"/>
            <a:chExt cx="10565568" cy="391297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03C0D29-EC7F-0BCA-28AE-6626AE874E69}"/>
                </a:ext>
              </a:extLst>
            </p:cNvPr>
            <p:cNvGrpSpPr/>
            <p:nvPr/>
          </p:nvGrpSpPr>
          <p:grpSpPr>
            <a:xfrm>
              <a:off x="7351913" y="2280525"/>
              <a:ext cx="2728988" cy="3230562"/>
              <a:chOff x="6388608" y="2641306"/>
              <a:chExt cx="2728988" cy="3230562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E95FFE1-AEC4-549C-4F08-D34D173B80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88608" y="2641306"/>
                <a:ext cx="2728988" cy="109936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98C7CA0-5828-F3FD-B360-8356708F6D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88608" y="3832901"/>
                <a:ext cx="2728988" cy="20389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F1693E1-15DB-A92D-A9BC-A245C1ABF9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88608" y="3788817"/>
                <a:ext cx="2728988" cy="134071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BA0097E-C7B9-18AA-5C95-87630EF529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34533" y="3781132"/>
                <a:ext cx="2683063" cy="7172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ED28D36C-9FA9-E053-59A8-39268C0619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8562" y="3196352"/>
                <a:ext cx="2699034" cy="5191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D408720B-3B56-0F5F-0A24-9B11B0C7AF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88608" y="3763603"/>
                <a:ext cx="2728988" cy="6525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CF120D0-4FDE-8990-FABD-1960CC8E78A5}"/>
                </a:ext>
              </a:extLst>
            </p:cNvPr>
            <p:cNvGrpSpPr/>
            <p:nvPr/>
          </p:nvGrpSpPr>
          <p:grpSpPr>
            <a:xfrm>
              <a:off x="4588617" y="2006129"/>
              <a:ext cx="3014766" cy="3553031"/>
              <a:chOff x="4437888" y="1993995"/>
              <a:chExt cx="2584704" cy="4351338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4C26D4D-9D67-BB27-8600-646D6F941BC7}"/>
                  </a:ext>
                </a:extLst>
              </p:cNvPr>
              <p:cNvSpPr/>
              <p:nvPr/>
            </p:nvSpPr>
            <p:spPr>
              <a:xfrm>
                <a:off x="4437888" y="1993995"/>
                <a:ext cx="2584704" cy="435133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79633A5-C403-18B9-78A2-C876074B2357}"/>
                  </a:ext>
                </a:extLst>
              </p:cNvPr>
              <p:cNvSpPr/>
              <p:nvPr/>
            </p:nvSpPr>
            <p:spPr>
              <a:xfrm>
                <a:off x="4937760" y="2182368"/>
                <a:ext cx="1450848" cy="639316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Login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A9A0067-4E23-3EAF-486F-410E6F29300B}"/>
                  </a:ext>
                </a:extLst>
              </p:cNvPr>
              <p:cNvSpPr/>
              <p:nvPr/>
            </p:nvSpPr>
            <p:spPr>
              <a:xfrm>
                <a:off x="4937760" y="3485765"/>
                <a:ext cx="1450848" cy="62579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Listening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CD0A7233-DA83-F210-C54A-9EF67A603871}"/>
                  </a:ext>
                </a:extLst>
              </p:cNvPr>
              <p:cNvSpPr/>
              <p:nvPr/>
            </p:nvSpPr>
            <p:spPr>
              <a:xfrm>
                <a:off x="4937760" y="4168322"/>
                <a:ext cx="1450848" cy="62579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200" dirty="0"/>
                  <a:t>Recognising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56DD559-8113-3F7A-48A5-B7997A271D9C}"/>
                  </a:ext>
                </a:extLst>
              </p:cNvPr>
              <p:cNvSpPr/>
              <p:nvPr/>
            </p:nvSpPr>
            <p:spPr>
              <a:xfrm>
                <a:off x="4937760" y="5533436"/>
                <a:ext cx="1450848" cy="62579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Output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F02828C5-5910-EAA4-350B-FA618B6A033B}"/>
                  </a:ext>
                </a:extLst>
              </p:cNvPr>
              <p:cNvSpPr/>
              <p:nvPr/>
            </p:nvSpPr>
            <p:spPr>
              <a:xfrm>
                <a:off x="4937760" y="4850879"/>
                <a:ext cx="1450848" cy="62579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400" dirty="0"/>
                  <a:t>Processing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C9FF28B7-FB57-BB47-D82A-DFE2EBACD1F9}"/>
                  </a:ext>
                </a:extLst>
              </p:cNvPr>
              <p:cNvSpPr/>
              <p:nvPr/>
            </p:nvSpPr>
            <p:spPr>
              <a:xfrm>
                <a:off x="4937760" y="2878449"/>
                <a:ext cx="1450848" cy="55055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Opening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8BD5B5F-1DC2-7C15-86E6-39D086FD290B}"/>
                </a:ext>
              </a:extLst>
            </p:cNvPr>
            <p:cNvGrpSpPr/>
            <p:nvPr/>
          </p:nvGrpSpPr>
          <p:grpSpPr>
            <a:xfrm flipH="1">
              <a:off x="2142131" y="2192893"/>
              <a:ext cx="2728988" cy="3230562"/>
              <a:chOff x="6388608" y="2641306"/>
              <a:chExt cx="2728988" cy="3230562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33C3F60-DD37-AC9A-68C3-94970FE592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88608" y="2641306"/>
                <a:ext cx="2728988" cy="109936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BE0796D-C9CA-223A-8EA4-F18FEC2779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88608" y="3832901"/>
                <a:ext cx="2728988" cy="20389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84E28625-9E83-9C77-31C7-CEAE5AA265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88608" y="3788817"/>
                <a:ext cx="2728988" cy="134071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7D6F5C6-7676-3010-F75B-2ED83EECE4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34533" y="3781132"/>
                <a:ext cx="2683063" cy="7172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9BC0023-A288-1D64-E30F-8642E27FB9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8562" y="3196352"/>
                <a:ext cx="2699034" cy="5191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C6CE4007-06A1-946D-821A-E66DCEE330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88608" y="3763603"/>
                <a:ext cx="2728988" cy="6525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C85B38F-0A5F-8BBF-1003-39C1E930E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1272" y="1719401"/>
              <a:ext cx="2002593" cy="201783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2D1DF2F-8E12-3D73-F632-5E93FA862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97" y="1646183"/>
              <a:ext cx="2216321" cy="22163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8484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137EFF5-40AB-D958-1072-AA6CAB5BC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943100" y="0"/>
            <a:ext cx="1943100" cy="6859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4337A5-5232-0CB0-10BB-EDECECAD8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5885465"/>
            <a:ext cx="2667000" cy="6859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0CE04C-3AD0-D462-34C7-4CA466B68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5203">
            <a:off x="6991510" y="-6039840"/>
            <a:ext cx="7428006" cy="74280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474C84-DDD8-66D2-1D4A-984019032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96577">
            <a:off x="-1472697" y="5776772"/>
            <a:ext cx="5831027" cy="58310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27E651-49D7-3B4F-84B4-C72A66E9C1B3}"/>
              </a:ext>
            </a:extLst>
          </p:cNvPr>
          <p:cNvSpPr txBox="1"/>
          <p:nvPr/>
        </p:nvSpPr>
        <p:spPr>
          <a:xfrm>
            <a:off x="-13729290" y="2364863"/>
            <a:ext cx="90487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Swipe Race Demo" pitchFamily="2" charset="0"/>
              </a:rPr>
              <a:t>PARROT</a:t>
            </a:r>
            <a:endParaRPr lang="en-IN" sz="6600" dirty="0">
              <a:solidFill>
                <a:schemeClr val="bg1"/>
              </a:solidFill>
              <a:latin typeface="Swipe Race Demo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B0E7F7-5D0D-C31F-4D70-7AE803539024}"/>
              </a:ext>
            </a:extLst>
          </p:cNvPr>
          <p:cNvSpPr txBox="1"/>
          <p:nvPr/>
        </p:nvSpPr>
        <p:spPr>
          <a:xfrm>
            <a:off x="14287500" y="3434557"/>
            <a:ext cx="8753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OCR A Extended" panose="02010509020102010303" pitchFamily="50" charset="0"/>
              </a:rPr>
              <a:t>DESKTOP VOICE ASSISTANCE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94BF256-E103-68D6-E514-7B1A859C6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114144"/>
            <a:ext cx="2728728" cy="6859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8C2605D-706F-E1FA-0B73-D8C7FD2AE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39300" y="5885465"/>
            <a:ext cx="2514600" cy="685956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AB2C8C48-DAA1-7FFC-3989-2799E95F10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293" y="9101884"/>
            <a:ext cx="4953000" cy="1313243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chemeClr val="bg1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By- Vrushali R. Patil</a:t>
            </a:r>
          </a:p>
          <a:p>
            <a:r>
              <a:rPr lang="en-IN" dirty="0">
                <a:solidFill>
                  <a:schemeClr val="bg1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Pratik P. Holkar</a:t>
            </a:r>
          </a:p>
          <a:p>
            <a:r>
              <a:rPr lang="en-IN" dirty="0">
                <a:solidFill>
                  <a:schemeClr val="bg1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Shrinek B Mungari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307AF6-B7F7-8BE2-2900-4924050B73DC}"/>
              </a:ext>
            </a:extLst>
          </p:cNvPr>
          <p:cNvSpPr txBox="1"/>
          <p:nvPr/>
        </p:nvSpPr>
        <p:spPr>
          <a:xfrm flipH="1">
            <a:off x="-18260222" y="1047750"/>
            <a:ext cx="4701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922ADD-6F4A-CD8D-F0FD-32F747931461}"/>
              </a:ext>
            </a:extLst>
          </p:cNvPr>
          <p:cNvSpPr txBox="1"/>
          <p:nvPr/>
        </p:nvSpPr>
        <p:spPr>
          <a:xfrm>
            <a:off x="20650200" y="1714500"/>
            <a:ext cx="10953750" cy="45637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Desktop voice assistance is used to run machines like laptop or personal computers on your own commands.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Desktop voice assistance is an application program that understand the natural language and voice commands to complete tasks for users.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Desktop voice assistance is used to perform a typical task like showing date &amp; time, managing emails, openings apps etc. on your commands.</a:t>
            </a:r>
            <a:endParaRPr lang="en-IN" sz="2400" dirty="0">
              <a:solidFill>
                <a:schemeClr val="bg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4DD852-1F9D-5610-37BF-031E4AAC2753}"/>
              </a:ext>
            </a:extLst>
          </p:cNvPr>
          <p:cNvSpPr txBox="1"/>
          <p:nvPr/>
        </p:nvSpPr>
        <p:spPr>
          <a:xfrm>
            <a:off x="1371600" y="872698"/>
            <a:ext cx="65341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Use Case diagram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65B8DC95-B81F-7BA8-ED99-7655AAE3D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3598730" y="1272264"/>
            <a:ext cx="4578055" cy="496887"/>
          </a:xfrm>
        </p:spPr>
        <p:txBody>
          <a:bodyPr>
            <a:no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ER Diagram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6A756A3-6EEB-5700-16EE-887244BF3B34}"/>
              </a:ext>
            </a:extLst>
          </p:cNvPr>
          <p:cNvSpPr/>
          <p:nvPr/>
        </p:nvSpPr>
        <p:spPr>
          <a:xfrm flipH="1">
            <a:off x="7034777" y="-6611170"/>
            <a:ext cx="97428" cy="6898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8F2523E-BF55-084C-AB9F-B0110409D60A}"/>
              </a:ext>
            </a:extLst>
          </p:cNvPr>
          <p:cNvSpPr/>
          <p:nvPr/>
        </p:nvSpPr>
        <p:spPr>
          <a:xfrm flipH="1">
            <a:off x="5301243" y="-7905083"/>
            <a:ext cx="119633" cy="7238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Username</a:t>
            </a:r>
          </a:p>
        </p:txBody>
      </p:sp>
      <p:sp>
        <p:nvSpPr>
          <p:cNvPr id="72" name="Subtitle 5">
            <a:extLst>
              <a:ext uri="{FF2B5EF4-FFF2-40B4-BE49-F238E27FC236}">
                <a16:creationId xmlns:a16="http://schemas.microsoft.com/office/drawing/2014/main" id="{5515E841-5B89-E214-144D-BE98889A0231}"/>
              </a:ext>
            </a:extLst>
          </p:cNvPr>
          <p:cNvSpPr txBox="1">
            <a:spLocks/>
          </p:cNvSpPr>
          <p:nvPr/>
        </p:nvSpPr>
        <p:spPr>
          <a:xfrm flipH="1">
            <a:off x="8198721" y="-7917304"/>
            <a:ext cx="121556" cy="6682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Password</a:t>
            </a:r>
          </a:p>
        </p:txBody>
      </p:sp>
      <p:sp>
        <p:nvSpPr>
          <p:cNvPr id="73" name="Diamond 72">
            <a:extLst>
              <a:ext uri="{FF2B5EF4-FFF2-40B4-BE49-F238E27FC236}">
                <a16:creationId xmlns:a16="http://schemas.microsoft.com/office/drawing/2014/main" id="{7940AD90-C551-9EA5-E89C-270B1741A1FC}"/>
              </a:ext>
            </a:extLst>
          </p:cNvPr>
          <p:cNvSpPr/>
          <p:nvPr/>
        </p:nvSpPr>
        <p:spPr>
          <a:xfrm flipH="1">
            <a:off x="9166674" y="-6716946"/>
            <a:ext cx="145273" cy="890152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Open</a:t>
            </a:r>
          </a:p>
        </p:txBody>
      </p:sp>
      <p:sp>
        <p:nvSpPr>
          <p:cNvPr id="74" name="Diamond 73">
            <a:extLst>
              <a:ext uri="{FF2B5EF4-FFF2-40B4-BE49-F238E27FC236}">
                <a16:creationId xmlns:a16="http://schemas.microsoft.com/office/drawing/2014/main" id="{F788B211-8D78-FED9-0EAF-5C2481C3ACA2}"/>
              </a:ext>
            </a:extLst>
          </p:cNvPr>
          <p:cNvSpPr/>
          <p:nvPr/>
        </p:nvSpPr>
        <p:spPr>
          <a:xfrm flipH="1">
            <a:off x="6631898" y="-5194344"/>
            <a:ext cx="148441" cy="1294298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Input</a:t>
            </a:r>
          </a:p>
          <a:p>
            <a:pPr algn="ctr"/>
            <a:r>
              <a:rPr lang="en-IN" sz="1600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Command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FDC005F-935B-A3ED-AA3B-AFEA3E7A2D82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6949795" y="-7287197"/>
            <a:ext cx="133696" cy="676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B6F1D9E-2D31-0AAE-136B-89D1D2F55483}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7083491" y="-7288547"/>
            <a:ext cx="2154398" cy="6773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C1DFDFE-81AE-E24C-AA90-F670D00E065B}"/>
              </a:ext>
            </a:extLst>
          </p:cNvPr>
          <p:cNvCxnSpPr>
            <a:cxnSpLocks/>
            <a:stCxn id="73" idx="1"/>
            <a:endCxn id="70" idx="3"/>
          </p:cNvCxnSpPr>
          <p:nvPr/>
        </p:nvCxnSpPr>
        <p:spPr>
          <a:xfrm flipH="1">
            <a:off x="7034777" y="-6271870"/>
            <a:ext cx="2277170" cy="5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7B21059-A409-BC9F-901C-D10AD31C85AE}"/>
              </a:ext>
            </a:extLst>
          </p:cNvPr>
          <p:cNvCxnSpPr>
            <a:cxnSpLocks/>
            <a:stCxn id="70" idx="2"/>
          </p:cNvCxnSpPr>
          <p:nvPr/>
        </p:nvCxnSpPr>
        <p:spPr>
          <a:xfrm>
            <a:off x="7083491" y="-5921302"/>
            <a:ext cx="813257" cy="803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4CF661E0-5E08-E511-47D7-780481AFB84E}"/>
              </a:ext>
            </a:extLst>
          </p:cNvPr>
          <p:cNvSpPr/>
          <p:nvPr/>
        </p:nvSpPr>
        <p:spPr>
          <a:xfrm flipH="1">
            <a:off x="4546684" y="-6630115"/>
            <a:ext cx="106708" cy="68986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Email ID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5F1C5F0-9A1C-96FC-7F41-098A9661A730}"/>
              </a:ext>
            </a:extLst>
          </p:cNvPr>
          <p:cNvCxnSpPr>
            <a:cxnSpLocks/>
            <a:stCxn id="79" idx="6"/>
            <a:endCxn id="70" idx="1"/>
          </p:cNvCxnSpPr>
          <p:nvPr/>
        </p:nvCxnSpPr>
        <p:spPr>
          <a:xfrm>
            <a:off x="4546684" y="-6285181"/>
            <a:ext cx="2585521" cy="18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A71D2C23-D354-147B-99B4-1C4768FC64AB}"/>
              </a:ext>
            </a:extLst>
          </p:cNvPr>
          <p:cNvGrpSpPr/>
          <p:nvPr/>
        </p:nvGrpSpPr>
        <p:grpSpPr>
          <a:xfrm>
            <a:off x="695506" y="1642139"/>
            <a:ext cx="10565568" cy="4416716"/>
            <a:chOff x="695506" y="1642139"/>
            <a:chExt cx="10565568" cy="441671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7B98A6E-91CF-0321-9F91-DCB7323A668F}"/>
                </a:ext>
              </a:extLst>
            </p:cNvPr>
            <p:cNvGrpSpPr/>
            <p:nvPr/>
          </p:nvGrpSpPr>
          <p:grpSpPr>
            <a:xfrm>
              <a:off x="695506" y="1642139"/>
              <a:ext cx="10565568" cy="4416716"/>
              <a:chOff x="638297" y="1646183"/>
              <a:chExt cx="10565568" cy="4416716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C697CCE9-9F1E-0614-4387-779EC94F986F}"/>
                  </a:ext>
                </a:extLst>
              </p:cNvPr>
              <p:cNvGrpSpPr/>
              <p:nvPr/>
            </p:nvGrpSpPr>
            <p:grpSpPr>
              <a:xfrm>
                <a:off x="7351913" y="2280525"/>
                <a:ext cx="2728988" cy="3230562"/>
                <a:chOff x="6388608" y="2641306"/>
                <a:chExt cx="2728988" cy="3230562"/>
              </a:xfrm>
            </p:grpSpPr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B98A90BA-EF51-FBB0-25E0-7B2D268617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88608" y="2641306"/>
                  <a:ext cx="2728988" cy="109936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05A12351-A79B-2FD8-AC64-4811FD2615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88608" y="3832901"/>
                  <a:ext cx="2728988" cy="203896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3C257C38-532A-545D-9BCA-98AA5D858F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88608" y="3788817"/>
                  <a:ext cx="2728988" cy="134071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1212BC19-6279-3015-4EAE-40C3DEB0D1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34533" y="3781132"/>
                  <a:ext cx="2683063" cy="7172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0C380EC6-AE0C-8943-8C06-19839D5D87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18562" y="3196352"/>
                  <a:ext cx="2699034" cy="5191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A134A81E-F131-A0CB-C79A-6FE429405A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88608" y="3763603"/>
                  <a:ext cx="2728988" cy="6525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CF690735-81FB-127A-EA42-EE59B4884C5C}"/>
                  </a:ext>
                </a:extLst>
              </p:cNvPr>
              <p:cNvGrpSpPr/>
              <p:nvPr/>
            </p:nvGrpSpPr>
            <p:grpSpPr>
              <a:xfrm>
                <a:off x="4588617" y="2006129"/>
                <a:ext cx="3014766" cy="4056770"/>
                <a:chOff x="4437888" y="1993995"/>
                <a:chExt cx="2584704" cy="4968260"/>
              </a:xfrm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FDD6F91D-7A81-0072-9C09-CCE046584465}"/>
                    </a:ext>
                  </a:extLst>
                </p:cNvPr>
                <p:cNvSpPr/>
                <p:nvPr/>
              </p:nvSpPr>
              <p:spPr>
                <a:xfrm>
                  <a:off x="4437888" y="1993995"/>
                  <a:ext cx="2584704" cy="496826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71FC6996-0AA4-A292-8738-13A7BD8CF30B}"/>
                    </a:ext>
                  </a:extLst>
                </p:cNvPr>
                <p:cNvSpPr/>
                <p:nvPr/>
              </p:nvSpPr>
              <p:spPr>
                <a:xfrm>
                  <a:off x="4984337" y="2145219"/>
                  <a:ext cx="1407280" cy="65965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/>
                    <a:t>Login</a:t>
                  </a:r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79FE1A76-BB29-8960-9B98-24F0BC5EE281}"/>
                    </a:ext>
                  </a:extLst>
                </p:cNvPr>
                <p:cNvSpPr/>
                <p:nvPr/>
              </p:nvSpPr>
              <p:spPr>
                <a:xfrm>
                  <a:off x="4987534" y="4050759"/>
                  <a:ext cx="1379197" cy="64570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/>
                    <a:t>Listening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46D0F8FF-EC19-3192-C716-A19F96B85404}"/>
                    </a:ext>
                  </a:extLst>
                </p:cNvPr>
                <p:cNvSpPr/>
                <p:nvPr/>
              </p:nvSpPr>
              <p:spPr>
                <a:xfrm>
                  <a:off x="4984337" y="4715543"/>
                  <a:ext cx="1402362" cy="60846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1400" dirty="0"/>
                    <a:t>Recognising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88BAF0E7-1908-742A-1B81-B42D2DE8EBAE}"/>
                    </a:ext>
                  </a:extLst>
                </p:cNvPr>
                <p:cNvSpPr/>
                <p:nvPr/>
              </p:nvSpPr>
              <p:spPr>
                <a:xfrm>
                  <a:off x="5007503" y="6129146"/>
                  <a:ext cx="1379197" cy="64570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/>
                    <a:t>Output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3987AD6A-F535-5F4D-C4BB-9F34C8C49627}"/>
                    </a:ext>
                  </a:extLst>
                </p:cNvPr>
                <p:cNvSpPr/>
                <p:nvPr/>
              </p:nvSpPr>
              <p:spPr>
                <a:xfrm>
                  <a:off x="4999977" y="5362549"/>
                  <a:ext cx="1379197" cy="64570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1600" dirty="0"/>
                    <a:t>Processing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90BFFFBB-5DAD-B6FE-2AC6-5088921484CD}"/>
                    </a:ext>
                  </a:extLst>
                </p:cNvPr>
                <p:cNvSpPr/>
                <p:nvPr/>
              </p:nvSpPr>
              <p:spPr>
                <a:xfrm>
                  <a:off x="4996781" y="2841300"/>
                  <a:ext cx="1382392" cy="56806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/>
                    <a:t>Opening</a:t>
                  </a:r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A2ECDB8-1354-8DCC-FAD7-050608988A2B}"/>
                  </a:ext>
                </a:extLst>
              </p:cNvPr>
              <p:cNvGrpSpPr/>
              <p:nvPr/>
            </p:nvGrpSpPr>
            <p:grpSpPr>
              <a:xfrm flipH="1">
                <a:off x="2142131" y="2192893"/>
                <a:ext cx="2728988" cy="3230562"/>
                <a:chOff x="6388608" y="2641306"/>
                <a:chExt cx="2728988" cy="3230562"/>
              </a:xfrm>
            </p:grpSpPr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2380E8CB-1AD6-313F-0F78-77F5DAD46D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88608" y="2641306"/>
                  <a:ext cx="2728988" cy="109936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EE5F2206-AE82-1FAA-7986-1E296A4E3A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88608" y="3832901"/>
                  <a:ext cx="2728988" cy="203896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3E4AD97E-6FEC-F903-207C-DD8A4EB471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88608" y="3788817"/>
                  <a:ext cx="2728988" cy="134071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98124BF6-54FB-1676-1DBF-6F8DD4D337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34533" y="3781132"/>
                  <a:ext cx="2683063" cy="7172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CD47E4F0-8534-9BD5-CD33-D95685E031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18562" y="3196352"/>
                  <a:ext cx="2699034" cy="5191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3DB31BF0-782A-5FBD-373A-EF30EC281A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88608" y="3763603"/>
                  <a:ext cx="2728988" cy="6525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99FA3F3-82DC-467F-14EE-66C46104C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1272" y="1719401"/>
                <a:ext cx="2002593" cy="201783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76E2228-34F9-BC57-CF98-9B9AF5A07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8297" y="1646183"/>
                <a:ext cx="2216321" cy="2216321"/>
              </a:xfrm>
              <a:prstGeom prst="rect">
                <a:avLst/>
              </a:prstGeom>
            </p:spPr>
          </p:pic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AE06996-F7A9-AFAD-88A9-AAC61EF5C3D9}"/>
                </a:ext>
              </a:extLst>
            </p:cNvPr>
            <p:cNvSpPr/>
            <p:nvPr/>
          </p:nvSpPr>
          <p:spPr>
            <a:xfrm>
              <a:off x="5240946" y="3214287"/>
              <a:ext cx="1700321" cy="36358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Input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7501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75000"/>
                <a:lumOff val="25000"/>
              </a:schemeClr>
            </a:gs>
            <a:gs pos="74000">
              <a:schemeClr val="tx1">
                <a:lumMod val="85000"/>
                <a:lumOff val="15000"/>
              </a:schemeClr>
            </a:gs>
            <a:gs pos="83000">
              <a:schemeClr val="tx1">
                <a:lumMod val="85000"/>
                <a:lumOff val="15000"/>
              </a:schemeClr>
            </a:gs>
            <a:gs pos="100000">
              <a:schemeClr val="bg2">
                <a:lumMod val="1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137EFF5-40AB-D958-1072-AA6CAB5BC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574893"/>
            <a:ext cx="3410857" cy="6859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4337A5-5232-0CB0-10BB-EDECECAD8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98833" y="475265"/>
            <a:ext cx="2793167" cy="6859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0CE04C-3AD0-D462-34C7-4CA466B68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62863">
            <a:off x="-1993790" y="-5070724"/>
            <a:ext cx="6384946" cy="63849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474C84-DDD8-66D2-1D4A-984019032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17134">
            <a:off x="6729335" y="5156640"/>
            <a:ext cx="7229615" cy="72296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27E651-49D7-3B4F-84B4-C72A66E9C1B3}"/>
              </a:ext>
            </a:extLst>
          </p:cNvPr>
          <p:cNvSpPr txBox="1"/>
          <p:nvPr/>
        </p:nvSpPr>
        <p:spPr>
          <a:xfrm>
            <a:off x="-13729290" y="2364863"/>
            <a:ext cx="90487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Swipe Race Demo" pitchFamily="2" charset="0"/>
              </a:rPr>
              <a:t>PARROT</a:t>
            </a:r>
            <a:endParaRPr lang="en-IN" sz="6600" dirty="0">
              <a:solidFill>
                <a:schemeClr val="bg1"/>
              </a:solidFill>
              <a:latin typeface="Swipe Race Demo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B0E7F7-5D0D-C31F-4D70-7AE803539024}"/>
              </a:ext>
            </a:extLst>
          </p:cNvPr>
          <p:cNvSpPr txBox="1"/>
          <p:nvPr/>
        </p:nvSpPr>
        <p:spPr>
          <a:xfrm>
            <a:off x="14287500" y="3434557"/>
            <a:ext cx="8753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OCR A Extended" panose="02010509020102010303" pitchFamily="50" charset="0"/>
              </a:rPr>
              <a:t>DESKTOP VOICE ASSISTANCE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94BF256-E103-68D6-E514-7B1A859C6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824042" y="685800"/>
            <a:ext cx="3862142" cy="72389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8C2605D-706F-E1FA-0B73-D8C7FD2AE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5769854"/>
            <a:ext cx="3523785" cy="961251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AB2C8C48-DAA1-7FFC-3989-2799E95F10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293" y="9101884"/>
            <a:ext cx="4953000" cy="1313243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chemeClr val="bg1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By- Vrushali R. Patil</a:t>
            </a:r>
          </a:p>
          <a:p>
            <a:r>
              <a:rPr lang="en-IN" dirty="0">
                <a:solidFill>
                  <a:schemeClr val="bg1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Pratik P. Holkar</a:t>
            </a:r>
          </a:p>
          <a:p>
            <a:r>
              <a:rPr lang="en-IN" dirty="0">
                <a:solidFill>
                  <a:schemeClr val="bg1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Shrinek B Mungari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307AF6-B7F7-8BE2-2900-4924050B73DC}"/>
              </a:ext>
            </a:extLst>
          </p:cNvPr>
          <p:cNvSpPr txBox="1"/>
          <p:nvPr/>
        </p:nvSpPr>
        <p:spPr>
          <a:xfrm flipH="1">
            <a:off x="-7677150" y="1047750"/>
            <a:ext cx="4701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922ADD-6F4A-CD8D-F0FD-32F747931461}"/>
              </a:ext>
            </a:extLst>
          </p:cNvPr>
          <p:cNvSpPr txBox="1"/>
          <p:nvPr/>
        </p:nvSpPr>
        <p:spPr>
          <a:xfrm>
            <a:off x="20650200" y="1714500"/>
            <a:ext cx="10953750" cy="45637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Desktop voice assistance is used to run machines like laptop or personal computers on your own commands.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Desktop voice assistance is an application program that understand the natural language and voice commands to complete tasks for users.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Desktop voice assistance is used to perform a typical task like showing date &amp; time, managing emails, openings apps etc. on your commands.</a:t>
            </a:r>
            <a:endParaRPr lang="en-IN" sz="2400" dirty="0">
              <a:solidFill>
                <a:schemeClr val="bg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4DD852-1F9D-5610-37BF-031E4AAC2753}"/>
              </a:ext>
            </a:extLst>
          </p:cNvPr>
          <p:cNvSpPr txBox="1"/>
          <p:nvPr/>
        </p:nvSpPr>
        <p:spPr>
          <a:xfrm>
            <a:off x="-8119996" y="967948"/>
            <a:ext cx="65341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Use Case diagram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1D2BE4-82B8-25A9-DCFD-441079DF5A52}"/>
              </a:ext>
            </a:extLst>
          </p:cNvPr>
          <p:cNvGrpSpPr/>
          <p:nvPr/>
        </p:nvGrpSpPr>
        <p:grpSpPr>
          <a:xfrm>
            <a:off x="8914013" y="9329025"/>
            <a:ext cx="45719" cy="2342573"/>
            <a:chOff x="6388608" y="2641306"/>
            <a:chExt cx="2728988" cy="3230562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3A208DC-2BA7-758F-49F3-B75DF59FD472}"/>
                </a:ext>
              </a:extLst>
            </p:cNvPr>
            <p:cNvCxnSpPr>
              <a:cxnSpLocks/>
            </p:cNvCxnSpPr>
            <p:nvPr/>
          </p:nvCxnSpPr>
          <p:spPr>
            <a:xfrm>
              <a:off x="6388608" y="2641306"/>
              <a:ext cx="2728988" cy="10993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01F0FC8-81CD-B7F8-39EE-F263D084D3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8608" y="3832901"/>
              <a:ext cx="2728988" cy="20389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63BC2B7-C963-ACBF-58AD-EE207889FD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8608" y="3788817"/>
              <a:ext cx="2728988" cy="13407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70A6597-6D9C-2E3F-70F7-8AD3F117BF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34533" y="3781132"/>
              <a:ext cx="2683063" cy="7172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DE57D93-3822-CD8C-B969-FFF34254DDEE}"/>
                </a:ext>
              </a:extLst>
            </p:cNvPr>
            <p:cNvCxnSpPr>
              <a:cxnSpLocks/>
            </p:cNvCxnSpPr>
            <p:nvPr/>
          </p:nvCxnSpPr>
          <p:spPr>
            <a:xfrm>
              <a:off x="6418562" y="3196352"/>
              <a:ext cx="2699034" cy="5191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70A927B-1F29-4EEA-B34C-2DBEB6669A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8608" y="3763603"/>
              <a:ext cx="2728988" cy="652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17E5823-C322-010B-EEFF-65AB120D64DD}"/>
              </a:ext>
            </a:extLst>
          </p:cNvPr>
          <p:cNvGrpSpPr/>
          <p:nvPr/>
        </p:nvGrpSpPr>
        <p:grpSpPr>
          <a:xfrm>
            <a:off x="6150717" y="9054629"/>
            <a:ext cx="45719" cy="2576405"/>
            <a:chOff x="4437888" y="1993995"/>
            <a:chExt cx="2584704" cy="435133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EF6DB77-EACE-2EC9-1B99-1B06F626736B}"/>
                </a:ext>
              </a:extLst>
            </p:cNvPr>
            <p:cNvSpPr/>
            <p:nvPr/>
          </p:nvSpPr>
          <p:spPr>
            <a:xfrm>
              <a:off x="4437888" y="1993995"/>
              <a:ext cx="2584704" cy="435133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9F8F57C-105B-7572-0266-AE04AD74C07C}"/>
                </a:ext>
              </a:extLst>
            </p:cNvPr>
            <p:cNvSpPr/>
            <p:nvPr/>
          </p:nvSpPr>
          <p:spPr>
            <a:xfrm>
              <a:off x="4937760" y="2182368"/>
              <a:ext cx="1450848" cy="6393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Login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955A0A-FDDC-1EE2-6AD0-A24B1CE884D0}"/>
                </a:ext>
              </a:extLst>
            </p:cNvPr>
            <p:cNvSpPr/>
            <p:nvPr/>
          </p:nvSpPr>
          <p:spPr>
            <a:xfrm>
              <a:off x="4937760" y="3485765"/>
              <a:ext cx="1450848" cy="62579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Listening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78052DE-A61B-DB8A-5D85-4324D6032151}"/>
                </a:ext>
              </a:extLst>
            </p:cNvPr>
            <p:cNvSpPr/>
            <p:nvPr/>
          </p:nvSpPr>
          <p:spPr>
            <a:xfrm>
              <a:off x="4937760" y="4168322"/>
              <a:ext cx="1450848" cy="62579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dirty="0"/>
                <a:t>Recognising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2DCEB09-0BC0-6071-EF54-F01BAD7D1D2C}"/>
                </a:ext>
              </a:extLst>
            </p:cNvPr>
            <p:cNvSpPr/>
            <p:nvPr/>
          </p:nvSpPr>
          <p:spPr>
            <a:xfrm>
              <a:off x="4937760" y="5533436"/>
              <a:ext cx="1450848" cy="62579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Output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A9F5730-C0AB-AD32-B9FA-F387BA449277}"/>
                </a:ext>
              </a:extLst>
            </p:cNvPr>
            <p:cNvSpPr/>
            <p:nvPr/>
          </p:nvSpPr>
          <p:spPr>
            <a:xfrm>
              <a:off x="4937760" y="4850879"/>
              <a:ext cx="1450848" cy="62579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dirty="0"/>
                <a:t>Processing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C8A368D-C533-801D-12AB-6BADFFB740C6}"/>
                </a:ext>
              </a:extLst>
            </p:cNvPr>
            <p:cNvSpPr/>
            <p:nvPr/>
          </p:nvSpPr>
          <p:spPr>
            <a:xfrm>
              <a:off x="4937760" y="2878449"/>
              <a:ext cx="1450848" cy="55055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Opening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19D03AB-3AEB-0B9A-482D-86988283196C}"/>
              </a:ext>
            </a:extLst>
          </p:cNvPr>
          <p:cNvGrpSpPr/>
          <p:nvPr/>
        </p:nvGrpSpPr>
        <p:grpSpPr>
          <a:xfrm flipH="1">
            <a:off x="3704231" y="9241393"/>
            <a:ext cx="45719" cy="2342573"/>
            <a:chOff x="6388608" y="2641306"/>
            <a:chExt cx="2728988" cy="3230562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E6AFD9E-89A2-2F70-C9C7-B44239F8CFE4}"/>
                </a:ext>
              </a:extLst>
            </p:cNvPr>
            <p:cNvCxnSpPr>
              <a:cxnSpLocks/>
            </p:cNvCxnSpPr>
            <p:nvPr/>
          </p:nvCxnSpPr>
          <p:spPr>
            <a:xfrm>
              <a:off x="6388608" y="2641306"/>
              <a:ext cx="2728988" cy="10993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96B3BF5-E68E-BFA6-620E-903C0134D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8608" y="3832901"/>
              <a:ext cx="2728988" cy="20389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2CFC6AE-D987-CE0A-3EB8-62768BC8CF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8608" y="3788817"/>
              <a:ext cx="2728988" cy="13407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C3F1CAE-F12B-7179-9B3D-4213F6DBAA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34533" y="3781132"/>
              <a:ext cx="2683063" cy="7172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7D2711E-6A55-A286-7813-1C697044EE0B}"/>
                </a:ext>
              </a:extLst>
            </p:cNvPr>
            <p:cNvCxnSpPr>
              <a:cxnSpLocks/>
            </p:cNvCxnSpPr>
            <p:nvPr/>
          </p:nvCxnSpPr>
          <p:spPr>
            <a:xfrm>
              <a:off x="6418562" y="3196352"/>
              <a:ext cx="2699034" cy="5191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DA77454-3E5B-C04C-2D1D-880FBB6226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8608" y="3763603"/>
              <a:ext cx="2728988" cy="652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F5E7164B-0CAE-DB7E-376B-935D58BDE370}"/>
              </a:ext>
            </a:extLst>
          </p:cNvPr>
          <p:cNvSpPr/>
          <p:nvPr/>
        </p:nvSpPr>
        <p:spPr>
          <a:xfrm>
            <a:off x="5363368" y="3177435"/>
            <a:ext cx="1440855" cy="6898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D343610-52EA-7E14-7F7B-97E0AF823857}"/>
              </a:ext>
            </a:extLst>
          </p:cNvPr>
          <p:cNvSpPr/>
          <p:nvPr/>
        </p:nvSpPr>
        <p:spPr>
          <a:xfrm>
            <a:off x="3652040" y="1883522"/>
            <a:ext cx="1769252" cy="7238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Username</a:t>
            </a:r>
          </a:p>
        </p:txBody>
      </p:sp>
      <p:sp>
        <p:nvSpPr>
          <p:cNvPr id="60" name="Subtitle 5">
            <a:extLst>
              <a:ext uri="{FF2B5EF4-FFF2-40B4-BE49-F238E27FC236}">
                <a16:creationId xmlns:a16="http://schemas.microsoft.com/office/drawing/2014/main" id="{80077F38-9C41-E418-581F-F48E5A267116}"/>
              </a:ext>
            </a:extLst>
          </p:cNvPr>
          <p:cNvSpPr txBox="1">
            <a:spLocks/>
          </p:cNvSpPr>
          <p:nvPr/>
        </p:nvSpPr>
        <p:spPr>
          <a:xfrm>
            <a:off x="6551440" y="1871301"/>
            <a:ext cx="1797689" cy="6682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Password</a:t>
            </a:r>
          </a:p>
        </p:txBody>
      </p:sp>
      <p:sp>
        <p:nvSpPr>
          <p:cNvPr id="61" name="Diamond 60">
            <a:extLst>
              <a:ext uri="{FF2B5EF4-FFF2-40B4-BE49-F238E27FC236}">
                <a16:creationId xmlns:a16="http://schemas.microsoft.com/office/drawing/2014/main" id="{8DA1A004-E5A1-E1CA-ADA4-15AC4AC657BE}"/>
              </a:ext>
            </a:extLst>
          </p:cNvPr>
          <p:cNvSpPr/>
          <p:nvPr/>
        </p:nvSpPr>
        <p:spPr>
          <a:xfrm>
            <a:off x="7543111" y="3071659"/>
            <a:ext cx="2148433" cy="890152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Open</a:t>
            </a:r>
          </a:p>
        </p:txBody>
      </p:sp>
      <p:sp>
        <p:nvSpPr>
          <p:cNvPr id="62" name="Diamond 61">
            <a:extLst>
              <a:ext uri="{FF2B5EF4-FFF2-40B4-BE49-F238E27FC236}">
                <a16:creationId xmlns:a16="http://schemas.microsoft.com/office/drawing/2014/main" id="{AA4E68BD-41CE-389E-E3C9-F0D1E75FD4D0}"/>
              </a:ext>
            </a:extLst>
          </p:cNvPr>
          <p:cNvSpPr/>
          <p:nvPr/>
        </p:nvSpPr>
        <p:spPr>
          <a:xfrm>
            <a:off x="5011503" y="4594261"/>
            <a:ext cx="2195282" cy="1294298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Input</a:t>
            </a:r>
          </a:p>
          <a:p>
            <a:pPr algn="ctr"/>
            <a:r>
              <a:rPr lang="en-IN" sz="1600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Command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7099DDB-8EB7-2101-A33A-EF7FBFF3FB0C}"/>
              </a:ext>
            </a:extLst>
          </p:cNvPr>
          <p:cNvCxnSpPr>
            <a:cxnSpLocks/>
            <a:endCxn id="58" idx="0"/>
          </p:cNvCxnSpPr>
          <p:nvPr/>
        </p:nvCxnSpPr>
        <p:spPr>
          <a:xfrm>
            <a:off x="5180959" y="2501408"/>
            <a:ext cx="902837" cy="676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A176820-28BC-D38F-3A8F-AB252A1F6215}"/>
              </a:ext>
            </a:extLst>
          </p:cNvPr>
          <p:cNvCxnSpPr>
            <a:cxnSpLocks/>
            <a:endCxn id="58" idx="0"/>
          </p:cNvCxnSpPr>
          <p:nvPr/>
        </p:nvCxnSpPr>
        <p:spPr>
          <a:xfrm flipH="1">
            <a:off x="6083796" y="2500058"/>
            <a:ext cx="1385257" cy="6773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A4429C-2726-6579-F1D7-094DA6944E5D}"/>
              </a:ext>
            </a:extLst>
          </p:cNvPr>
          <p:cNvCxnSpPr>
            <a:cxnSpLocks/>
            <a:stCxn id="61" idx="1"/>
            <a:endCxn id="58" idx="3"/>
          </p:cNvCxnSpPr>
          <p:nvPr/>
        </p:nvCxnSpPr>
        <p:spPr>
          <a:xfrm flipH="1">
            <a:off x="6804223" y="3516735"/>
            <a:ext cx="738888" cy="5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67A6CAF-95FD-DBC4-3B13-570B8554AE85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6083796" y="3867303"/>
            <a:ext cx="44116" cy="803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5E2A17E1-4CE9-ED82-C31A-67F5CBBECA57}"/>
              </a:ext>
            </a:extLst>
          </p:cNvPr>
          <p:cNvSpPr/>
          <p:nvPr/>
        </p:nvSpPr>
        <p:spPr>
          <a:xfrm>
            <a:off x="2884555" y="3158490"/>
            <a:ext cx="1578091" cy="68986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Email ID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121F8E0-240A-E470-37FC-6EA2453C2BA6}"/>
              </a:ext>
            </a:extLst>
          </p:cNvPr>
          <p:cNvCxnSpPr>
            <a:cxnSpLocks/>
            <a:stCxn id="67" idx="6"/>
            <a:endCxn id="58" idx="1"/>
          </p:cNvCxnSpPr>
          <p:nvPr/>
        </p:nvCxnSpPr>
        <p:spPr>
          <a:xfrm>
            <a:off x="4462646" y="3503424"/>
            <a:ext cx="900722" cy="18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itle 1">
            <a:extLst>
              <a:ext uri="{FF2B5EF4-FFF2-40B4-BE49-F238E27FC236}">
                <a16:creationId xmlns:a16="http://schemas.microsoft.com/office/drawing/2014/main" id="{295D933B-68F5-8B6D-1FC2-D10BE0367E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271" y="1272264"/>
            <a:ext cx="4578055" cy="496887"/>
          </a:xfrm>
        </p:spPr>
        <p:txBody>
          <a:bodyPr>
            <a:no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ER Diagram</a:t>
            </a:r>
          </a:p>
        </p:txBody>
      </p:sp>
      <p:sp>
        <p:nvSpPr>
          <p:cNvPr id="155" name="Title 1">
            <a:extLst>
              <a:ext uri="{FF2B5EF4-FFF2-40B4-BE49-F238E27FC236}">
                <a16:creationId xmlns:a16="http://schemas.microsoft.com/office/drawing/2014/main" id="{4E8EE9A3-6A27-CA86-72FC-7B0061621D73}"/>
              </a:ext>
            </a:extLst>
          </p:cNvPr>
          <p:cNvSpPr txBox="1">
            <a:spLocks/>
          </p:cNvSpPr>
          <p:nvPr/>
        </p:nvSpPr>
        <p:spPr>
          <a:xfrm>
            <a:off x="17222482" y="964725"/>
            <a:ext cx="635707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Database Tables for user table</a:t>
            </a:r>
          </a:p>
        </p:txBody>
      </p:sp>
      <p:graphicFrame>
        <p:nvGraphicFramePr>
          <p:cNvPr id="156" name="Table 4">
            <a:extLst>
              <a:ext uri="{FF2B5EF4-FFF2-40B4-BE49-F238E27FC236}">
                <a16:creationId xmlns:a16="http://schemas.microsoft.com/office/drawing/2014/main" id="{D6181E9E-A6CC-DA39-F250-B261FC1340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2161296"/>
              </p:ext>
            </p:extLst>
          </p:nvPr>
        </p:nvGraphicFramePr>
        <p:xfrm>
          <a:off x="-13011487" y="3067748"/>
          <a:ext cx="10499360" cy="149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9872">
                  <a:extLst>
                    <a:ext uri="{9D8B030D-6E8A-4147-A177-3AD203B41FA5}">
                      <a16:colId xmlns:a16="http://schemas.microsoft.com/office/drawing/2014/main" val="3120372668"/>
                    </a:ext>
                  </a:extLst>
                </a:gridCol>
                <a:gridCol w="2099872">
                  <a:extLst>
                    <a:ext uri="{9D8B030D-6E8A-4147-A177-3AD203B41FA5}">
                      <a16:colId xmlns:a16="http://schemas.microsoft.com/office/drawing/2014/main" val="1889611062"/>
                    </a:ext>
                  </a:extLst>
                </a:gridCol>
                <a:gridCol w="2099872">
                  <a:extLst>
                    <a:ext uri="{9D8B030D-6E8A-4147-A177-3AD203B41FA5}">
                      <a16:colId xmlns:a16="http://schemas.microsoft.com/office/drawing/2014/main" val="829988618"/>
                    </a:ext>
                  </a:extLst>
                </a:gridCol>
                <a:gridCol w="2099872">
                  <a:extLst>
                    <a:ext uri="{9D8B030D-6E8A-4147-A177-3AD203B41FA5}">
                      <a16:colId xmlns:a16="http://schemas.microsoft.com/office/drawing/2014/main" val="1068074371"/>
                    </a:ext>
                  </a:extLst>
                </a:gridCol>
                <a:gridCol w="2099872">
                  <a:extLst>
                    <a:ext uri="{9D8B030D-6E8A-4147-A177-3AD203B41FA5}">
                      <a16:colId xmlns:a16="http://schemas.microsoft.com/office/drawing/2014/main" val="2718236258"/>
                    </a:ext>
                  </a:extLst>
                </a:gridCol>
              </a:tblGrid>
              <a:tr h="382616"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S.no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Attributes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Data Type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Field Length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Constraint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55129222"/>
                  </a:ext>
                </a:extLst>
              </a:tr>
              <a:tr h="353757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1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 username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varchar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30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Not null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40392289"/>
                  </a:ext>
                </a:extLst>
              </a:tr>
              <a:tr h="353184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2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password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varchar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20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Not null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90504758"/>
                  </a:ext>
                </a:extLst>
              </a:tr>
              <a:tr h="353757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3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Email ID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varchar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20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Not null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86125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693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05A05D06-9C39-1FE1-B35A-D3C4D97D249C}"/>
              </a:ext>
            </a:extLst>
          </p:cNvPr>
          <p:cNvSpPr/>
          <p:nvPr/>
        </p:nvSpPr>
        <p:spPr>
          <a:xfrm>
            <a:off x="514350" y="609600"/>
            <a:ext cx="304800" cy="3048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BD027-E93E-6641-4128-31B2ADBF3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8685"/>
            <a:ext cx="12192000" cy="72353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37EFF5-40AB-D958-1072-AA6CAB5BC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943100" y="0"/>
            <a:ext cx="1943100" cy="6859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4337A5-5232-0CB0-10BB-EDECECAD8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5885465"/>
            <a:ext cx="2667000" cy="6859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0CE04C-3AD0-D462-34C7-4CA466B68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68746">
            <a:off x="-2961583" y="4266659"/>
            <a:ext cx="7793496" cy="77934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474C84-DDD8-66D2-1D4A-984019032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58875">
            <a:off x="9311715" y="-4241361"/>
            <a:ext cx="6470142" cy="64701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27E651-49D7-3B4F-84B4-C72A66E9C1B3}"/>
              </a:ext>
            </a:extLst>
          </p:cNvPr>
          <p:cNvSpPr txBox="1"/>
          <p:nvPr/>
        </p:nvSpPr>
        <p:spPr>
          <a:xfrm>
            <a:off x="-13729290" y="2364863"/>
            <a:ext cx="90487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Swipe Race Demo" pitchFamily="2" charset="0"/>
              </a:rPr>
              <a:t>PARROT</a:t>
            </a:r>
            <a:endParaRPr lang="en-IN" sz="6600" dirty="0">
              <a:solidFill>
                <a:schemeClr val="bg1"/>
              </a:solidFill>
              <a:latin typeface="Swipe Race Demo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B0E7F7-5D0D-C31F-4D70-7AE803539024}"/>
              </a:ext>
            </a:extLst>
          </p:cNvPr>
          <p:cNvSpPr txBox="1"/>
          <p:nvPr/>
        </p:nvSpPr>
        <p:spPr>
          <a:xfrm>
            <a:off x="14287500" y="3434557"/>
            <a:ext cx="8753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OCR A Extended" panose="02010509020102010303" pitchFamily="50" charset="0"/>
              </a:rPr>
              <a:t>DESKTOP VOICE ASSISTANCE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94BF256-E103-68D6-E514-7B1A859C6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010586" y="56994"/>
            <a:ext cx="3010586" cy="6859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8C2605D-706F-E1FA-0B73-D8C7FD2AE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9150" y="5885465"/>
            <a:ext cx="3010586" cy="685956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AB2C8C48-DAA1-7FFC-3989-2799E95F10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293" y="9101884"/>
            <a:ext cx="4953000" cy="1313243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chemeClr val="bg1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By- Vrushali R. Patil</a:t>
            </a:r>
          </a:p>
          <a:p>
            <a:r>
              <a:rPr lang="en-IN" dirty="0">
                <a:solidFill>
                  <a:schemeClr val="bg1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Pratik P. Holkar</a:t>
            </a:r>
          </a:p>
          <a:p>
            <a:r>
              <a:rPr lang="en-IN" dirty="0">
                <a:solidFill>
                  <a:schemeClr val="bg1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Shrinek B Mungari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B2A6D7-D179-F3A0-BD53-764F9DAEE363}"/>
              </a:ext>
            </a:extLst>
          </p:cNvPr>
          <p:cNvSpPr txBox="1"/>
          <p:nvPr/>
        </p:nvSpPr>
        <p:spPr>
          <a:xfrm>
            <a:off x="-19152775" y="967948"/>
            <a:ext cx="6605989" cy="770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Use Case diagram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1419A2-B818-7DEB-4FE9-85658FE5E8F4}"/>
              </a:ext>
            </a:extLst>
          </p:cNvPr>
          <p:cNvSpPr txBox="1">
            <a:spLocks/>
          </p:cNvSpPr>
          <p:nvPr/>
        </p:nvSpPr>
        <p:spPr>
          <a:xfrm>
            <a:off x="2936825" y="964725"/>
            <a:ext cx="635707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Database Tables for user table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27B87264-8D16-CB55-60B6-21C4726B7C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1509054"/>
              </p:ext>
            </p:extLst>
          </p:nvPr>
        </p:nvGraphicFramePr>
        <p:xfrm>
          <a:off x="869429" y="3067748"/>
          <a:ext cx="10499360" cy="149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9872">
                  <a:extLst>
                    <a:ext uri="{9D8B030D-6E8A-4147-A177-3AD203B41FA5}">
                      <a16:colId xmlns:a16="http://schemas.microsoft.com/office/drawing/2014/main" val="3120372668"/>
                    </a:ext>
                  </a:extLst>
                </a:gridCol>
                <a:gridCol w="2099872">
                  <a:extLst>
                    <a:ext uri="{9D8B030D-6E8A-4147-A177-3AD203B41FA5}">
                      <a16:colId xmlns:a16="http://schemas.microsoft.com/office/drawing/2014/main" val="1889611062"/>
                    </a:ext>
                  </a:extLst>
                </a:gridCol>
                <a:gridCol w="2099872">
                  <a:extLst>
                    <a:ext uri="{9D8B030D-6E8A-4147-A177-3AD203B41FA5}">
                      <a16:colId xmlns:a16="http://schemas.microsoft.com/office/drawing/2014/main" val="829988618"/>
                    </a:ext>
                  </a:extLst>
                </a:gridCol>
                <a:gridCol w="2099872">
                  <a:extLst>
                    <a:ext uri="{9D8B030D-6E8A-4147-A177-3AD203B41FA5}">
                      <a16:colId xmlns:a16="http://schemas.microsoft.com/office/drawing/2014/main" val="1068074371"/>
                    </a:ext>
                  </a:extLst>
                </a:gridCol>
                <a:gridCol w="2099872">
                  <a:extLst>
                    <a:ext uri="{9D8B030D-6E8A-4147-A177-3AD203B41FA5}">
                      <a16:colId xmlns:a16="http://schemas.microsoft.com/office/drawing/2014/main" val="2718236258"/>
                    </a:ext>
                  </a:extLst>
                </a:gridCol>
              </a:tblGrid>
              <a:tr h="382616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S.no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Attributes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Data Type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Field Length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Constraint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55129222"/>
                  </a:ext>
                </a:extLst>
              </a:tr>
              <a:tr h="353757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1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username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varchar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20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Not null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40392289"/>
                  </a:ext>
                </a:extLst>
              </a:tr>
              <a:tr h="353184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2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password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varchar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8</a:t>
                      </a:r>
                      <a:endParaRPr lang="en-IN" dirty="0">
                        <a:solidFill>
                          <a:schemeClr val="bg1"/>
                        </a:solidFill>
                        <a:latin typeface="Source Code Pro ExtraLight" panose="020B0309030403020204" pitchFamily="49" charset="0"/>
                        <a:ea typeface="Source Code Pro ExtraLight" panose="020B0309030403020204" pitchFamily="49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Not null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90504758"/>
                  </a:ext>
                </a:extLst>
              </a:tr>
              <a:tr h="353757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3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Email ID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varchar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50</a:t>
                      </a:r>
                      <a:endParaRPr lang="en-IN" dirty="0">
                        <a:solidFill>
                          <a:schemeClr val="bg1"/>
                        </a:solidFill>
                        <a:latin typeface="Source Code Pro ExtraLight" panose="020B0309030403020204" pitchFamily="49" charset="0"/>
                        <a:ea typeface="Source Code Pro ExtraLight" panose="020B0309030403020204" pitchFamily="49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Not null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86125138"/>
                  </a:ext>
                </a:extLst>
              </a:tr>
            </a:tbl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E2ABAE01-30B8-CCB1-D5F3-1BD4C8FD9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602663" y="1272264"/>
            <a:ext cx="4578055" cy="496887"/>
          </a:xfrm>
        </p:spPr>
        <p:txBody>
          <a:bodyPr>
            <a:no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ER Diagram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534474E-7630-954D-A4AF-AEF52079219A}"/>
              </a:ext>
            </a:extLst>
          </p:cNvPr>
          <p:cNvSpPr txBox="1">
            <a:spLocks/>
          </p:cNvSpPr>
          <p:nvPr/>
        </p:nvSpPr>
        <p:spPr>
          <a:xfrm>
            <a:off x="18747107" y="758249"/>
            <a:ext cx="635707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Unit Testing</a:t>
            </a:r>
            <a:b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</a:br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For Password</a:t>
            </a:r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E3442114-2C36-923C-6B93-9B32405593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7837155"/>
              </p:ext>
            </p:extLst>
          </p:nvPr>
        </p:nvGraphicFramePr>
        <p:xfrm>
          <a:off x="-23042800" y="2620869"/>
          <a:ext cx="11077731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2577">
                  <a:extLst>
                    <a:ext uri="{9D8B030D-6E8A-4147-A177-3AD203B41FA5}">
                      <a16:colId xmlns:a16="http://schemas.microsoft.com/office/drawing/2014/main" val="3120372668"/>
                    </a:ext>
                  </a:extLst>
                </a:gridCol>
                <a:gridCol w="3692577">
                  <a:extLst>
                    <a:ext uri="{9D8B030D-6E8A-4147-A177-3AD203B41FA5}">
                      <a16:colId xmlns:a16="http://schemas.microsoft.com/office/drawing/2014/main" val="1889611062"/>
                    </a:ext>
                  </a:extLst>
                </a:gridCol>
                <a:gridCol w="3692577">
                  <a:extLst>
                    <a:ext uri="{9D8B030D-6E8A-4147-A177-3AD203B41FA5}">
                      <a16:colId xmlns:a16="http://schemas.microsoft.com/office/drawing/2014/main" val="1068074371"/>
                    </a:ext>
                  </a:extLst>
                </a:gridCol>
              </a:tblGrid>
              <a:tr h="387480"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Test Scenario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Test Data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Expected Results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55129222"/>
                  </a:ext>
                </a:extLst>
              </a:tr>
              <a:tr h="894185"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Enter password in proper format</a:t>
                      </a:r>
                    </a:p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Pattern={ }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Vrushali938#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Strong password is expected.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40392289"/>
                  </a:ext>
                </a:extLst>
              </a:tr>
              <a:tr h="625930"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Enter password in wrong format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33344455#33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Please enter valid password .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90504758"/>
                  </a:ext>
                </a:extLst>
              </a:tr>
              <a:tr h="894185"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Blank field 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IN" sz="1800" dirty="0">
                        <a:solidFill>
                          <a:schemeClr val="bg1"/>
                        </a:solidFill>
                        <a:latin typeface="Source Code Pro ExtraLight" panose="020B0309030403020204" pitchFamily="49" charset="0"/>
                        <a:ea typeface="Source Code Pro ExtraLight" panose="020B0309030403020204" pitchFamily="49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Please enter password/This field is compulsory.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86125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4702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05A05D06-9C39-1FE1-B35A-D3C4D97D249C}"/>
              </a:ext>
            </a:extLst>
          </p:cNvPr>
          <p:cNvSpPr/>
          <p:nvPr/>
        </p:nvSpPr>
        <p:spPr>
          <a:xfrm>
            <a:off x="514350" y="609600"/>
            <a:ext cx="304800" cy="3048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BD027-E93E-6641-4128-31B2ADBF3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8685"/>
            <a:ext cx="12192000" cy="72353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37EFF5-40AB-D958-1072-AA6CAB5BC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943100" y="0"/>
            <a:ext cx="1943100" cy="6859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4337A5-5232-0CB0-10BB-EDECECAD8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5885465"/>
            <a:ext cx="2667000" cy="6859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0CE04C-3AD0-D462-34C7-4CA466B68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56469">
            <a:off x="6069516" y="5216001"/>
            <a:ext cx="7793496" cy="77934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474C84-DDD8-66D2-1D4A-984019032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650938" y="-5342638"/>
            <a:ext cx="6470142" cy="64701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27E651-49D7-3B4F-84B4-C72A66E9C1B3}"/>
              </a:ext>
            </a:extLst>
          </p:cNvPr>
          <p:cNvSpPr txBox="1"/>
          <p:nvPr/>
        </p:nvSpPr>
        <p:spPr>
          <a:xfrm>
            <a:off x="-13729290" y="2364863"/>
            <a:ext cx="90487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Swipe Race Demo" pitchFamily="2" charset="0"/>
              </a:rPr>
              <a:t>PARROT</a:t>
            </a:r>
            <a:endParaRPr lang="en-IN" sz="6600" dirty="0">
              <a:solidFill>
                <a:schemeClr val="bg1"/>
              </a:solidFill>
              <a:latin typeface="Swipe Race Demo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B0E7F7-5D0D-C31F-4D70-7AE803539024}"/>
              </a:ext>
            </a:extLst>
          </p:cNvPr>
          <p:cNvSpPr txBox="1"/>
          <p:nvPr/>
        </p:nvSpPr>
        <p:spPr>
          <a:xfrm>
            <a:off x="14287500" y="3434557"/>
            <a:ext cx="8753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OCR A Extended" panose="02010509020102010303" pitchFamily="50" charset="0"/>
              </a:rPr>
              <a:t>DESKTOP VOICE ASSISTANCE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94BF256-E103-68D6-E514-7B1A859C6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010586" y="56994"/>
            <a:ext cx="3010586" cy="6859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8C2605D-706F-E1FA-0B73-D8C7FD2AE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9150" y="5885465"/>
            <a:ext cx="3010586" cy="685956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AB2C8C48-DAA1-7FFC-3989-2799E95F10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293" y="9101884"/>
            <a:ext cx="4953000" cy="1313243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chemeClr val="bg1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By- Vrushali R. Patil</a:t>
            </a:r>
          </a:p>
          <a:p>
            <a:r>
              <a:rPr lang="en-IN" dirty="0">
                <a:solidFill>
                  <a:schemeClr val="bg1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Pratik P. Holkar</a:t>
            </a:r>
          </a:p>
          <a:p>
            <a:r>
              <a:rPr lang="en-IN" dirty="0">
                <a:solidFill>
                  <a:schemeClr val="bg1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Shrinek B Mungari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B2A6D7-D179-F3A0-BD53-764F9DAEE363}"/>
              </a:ext>
            </a:extLst>
          </p:cNvPr>
          <p:cNvSpPr txBox="1"/>
          <p:nvPr/>
        </p:nvSpPr>
        <p:spPr>
          <a:xfrm>
            <a:off x="-19152775" y="967948"/>
            <a:ext cx="6605989" cy="770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Use Case diagram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1419A2-B818-7DEB-4FE9-85658FE5E8F4}"/>
              </a:ext>
            </a:extLst>
          </p:cNvPr>
          <p:cNvSpPr txBox="1">
            <a:spLocks/>
          </p:cNvSpPr>
          <p:nvPr/>
        </p:nvSpPr>
        <p:spPr>
          <a:xfrm>
            <a:off x="2936825" y="758249"/>
            <a:ext cx="635707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Unit Testing</a:t>
            </a:r>
            <a:b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</a:br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For Password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27B87264-8D16-CB55-60B6-21C4726B7C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2032994"/>
              </p:ext>
            </p:extLst>
          </p:nvPr>
        </p:nvGraphicFramePr>
        <p:xfrm>
          <a:off x="584133" y="2620869"/>
          <a:ext cx="11077731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2577">
                  <a:extLst>
                    <a:ext uri="{9D8B030D-6E8A-4147-A177-3AD203B41FA5}">
                      <a16:colId xmlns:a16="http://schemas.microsoft.com/office/drawing/2014/main" val="3120372668"/>
                    </a:ext>
                  </a:extLst>
                </a:gridCol>
                <a:gridCol w="3692577">
                  <a:extLst>
                    <a:ext uri="{9D8B030D-6E8A-4147-A177-3AD203B41FA5}">
                      <a16:colId xmlns:a16="http://schemas.microsoft.com/office/drawing/2014/main" val="1889611062"/>
                    </a:ext>
                  </a:extLst>
                </a:gridCol>
                <a:gridCol w="3692577">
                  <a:extLst>
                    <a:ext uri="{9D8B030D-6E8A-4147-A177-3AD203B41FA5}">
                      <a16:colId xmlns:a16="http://schemas.microsoft.com/office/drawing/2014/main" val="1068074371"/>
                    </a:ext>
                  </a:extLst>
                </a:gridCol>
              </a:tblGrid>
              <a:tr h="391028"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Test Scenario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Test Data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Expected Results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55129222"/>
                  </a:ext>
                </a:extLst>
              </a:tr>
              <a:tr h="902372"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Enter password in proper format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Pattern={</a:t>
                      </a:r>
                      <a:r>
                        <a:rPr lang="en-IN" sz="1800" b="0" kern="1200" dirty="0">
                          <a:solidFill>
                            <a:schemeClr val="bg1"/>
                          </a:solidFill>
                          <a:effectLst/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  <a:cs typeface="+mn-cs"/>
                        </a:rPr>
                        <a:t>^(?=.*[a-z])(?=.*[A-Z])(?=.*\d)(?=.*[!@#$%^&amp;*()]).{8,}$</a:t>
                      </a:r>
                    </a:p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}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Vrushali938#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Strong password is expected.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40392289"/>
                  </a:ext>
                </a:extLst>
              </a:tr>
              <a:tr h="631660"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Enter password in wrong format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33344455#33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Please enter valid password .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90504758"/>
                  </a:ext>
                </a:extLst>
              </a:tr>
              <a:tr h="902372"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Blank field 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IN" sz="1800" dirty="0">
                        <a:solidFill>
                          <a:schemeClr val="bg1"/>
                        </a:solidFill>
                        <a:latin typeface="Source Code Pro ExtraLight" panose="020B0309030403020204" pitchFamily="49" charset="0"/>
                        <a:ea typeface="Source Code Pro ExtraLight" panose="020B0309030403020204" pitchFamily="49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Please enter password/This field is compulsory.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86125138"/>
                  </a:ext>
                </a:extLst>
              </a:tr>
            </a:tbl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E2ABAE01-30B8-CCB1-D5F3-1BD4C8FD9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602663" y="1272264"/>
            <a:ext cx="4578055" cy="496887"/>
          </a:xfrm>
        </p:spPr>
        <p:txBody>
          <a:bodyPr>
            <a:no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ER Diagram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CE9CAC9-74C4-2412-CE7C-A55E1F82BA41}"/>
              </a:ext>
            </a:extLst>
          </p:cNvPr>
          <p:cNvSpPr txBox="1">
            <a:spLocks/>
          </p:cNvSpPr>
          <p:nvPr/>
        </p:nvSpPr>
        <p:spPr>
          <a:xfrm>
            <a:off x="-10808681" y="964725"/>
            <a:ext cx="635707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Database Tables for user table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743FBB37-F21F-75A4-9297-8CB56657F1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6086845"/>
              </p:ext>
            </p:extLst>
          </p:nvPr>
        </p:nvGraphicFramePr>
        <p:xfrm>
          <a:off x="20219327" y="3067748"/>
          <a:ext cx="10499360" cy="149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9872">
                  <a:extLst>
                    <a:ext uri="{9D8B030D-6E8A-4147-A177-3AD203B41FA5}">
                      <a16:colId xmlns:a16="http://schemas.microsoft.com/office/drawing/2014/main" val="3120372668"/>
                    </a:ext>
                  </a:extLst>
                </a:gridCol>
                <a:gridCol w="2099872">
                  <a:extLst>
                    <a:ext uri="{9D8B030D-6E8A-4147-A177-3AD203B41FA5}">
                      <a16:colId xmlns:a16="http://schemas.microsoft.com/office/drawing/2014/main" val="1889611062"/>
                    </a:ext>
                  </a:extLst>
                </a:gridCol>
                <a:gridCol w="2099872">
                  <a:extLst>
                    <a:ext uri="{9D8B030D-6E8A-4147-A177-3AD203B41FA5}">
                      <a16:colId xmlns:a16="http://schemas.microsoft.com/office/drawing/2014/main" val="829988618"/>
                    </a:ext>
                  </a:extLst>
                </a:gridCol>
                <a:gridCol w="2099872">
                  <a:extLst>
                    <a:ext uri="{9D8B030D-6E8A-4147-A177-3AD203B41FA5}">
                      <a16:colId xmlns:a16="http://schemas.microsoft.com/office/drawing/2014/main" val="1068074371"/>
                    </a:ext>
                  </a:extLst>
                </a:gridCol>
                <a:gridCol w="2099872">
                  <a:extLst>
                    <a:ext uri="{9D8B030D-6E8A-4147-A177-3AD203B41FA5}">
                      <a16:colId xmlns:a16="http://schemas.microsoft.com/office/drawing/2014/main" val="2718236258"/>
                    </a:ext>
                  </a:extLst>
                </a:gridCol>
              </a:tblGrid>
              <a:tr h="382616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S.no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Attributes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Data Type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Field Length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Constraint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55129222"/>
                  </a:ext>
                </a:extLst>
              </a:tr>
              <a:tr h="353757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1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username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varchar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20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Not null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40392289"/>
                  </a:ext>
                </a:extLst>
              </a:tr>
              <a:tr h="353184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2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password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varchar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8</a:t>
                      </a:r>
                      <a:endParaRPr lang="en-IN" dirty="0">
                        <a:solidFill>
                          <a:schemeClr val="bg1"/>
                        </a:solidFill>
                        <a:latin typeface="Source Code Pro ExtraLight" panose="020B0309030403020204" pitchFamily="49" charset="0"/>
                        <a:ea typeface="Source Code Pro ExtraLight" panose="020B0309030403020204" pitchFamily="49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Not null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90504758"/>
                  </a:ext>
                </a:extLst>
              </a:tr>
              <a:tr h="353757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3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Email ID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varchar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50</a:t>
                      </a:r>
                      <a:endParaRPr lang="en-IN" dirty="0">
                        <a:solidFill>
                          <a:schemeClr val="bg1"/>
                        </a:solidFill>
                        <a:latin typeface="Source Code Pro ExtraLight" panose="020B0309030403020204" pitchFamily="49" charset="0"/>
                        <a:ea typeface="Source Code Pro ExtraLight" panose="020B0309030403020204" pitchFamily="49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Not null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86125138"/>
                  </a:ext>
                </a:extLst>
              </a:tr>
            </a:tbl>
          </a:graphicData>
        </a:graphic>
      </p:graphicFrame>
      <p:sp>
        <p:nvSpPr>
          <p:cNvPr id="14" name="Title 1">
            <a:extLst>
              <a:ext uri="{FF2B5EF4-FFF2-40B4-BE49-F238E27FC236}">
                <a16:creationId xmlns:a16="http://schemas.microsoft.com/office/drawing/2014/main" id="{C7896710-52E1-0C96-FC45-B4CF08DB26A0}"/>
              </a:ext>
            </a:extLst>
          </p:cNvPr>
          <p:cNvSpPr txBox="1">
            <a:spLocks/>
          </p:cNvSpPr>
          <p:nvPr/>
        </p:nvSpPr>
        <p:spPr>
          <a:xfrm>
            <a:off x="-9492384" y="358199"/>
            <a:ext cx="815396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Functional Testing</a:t>
            </a:r>
            <a:b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</a:br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For user input</a:t>
            </a:r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4F32A0F9-C85E-12B2-0F50-8E8A219332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0979448"/>
              </p:ext>
            </p:extLst>
          </p:nvPr>
        </p:nvGraphicFramePr>
        <p:xfrm>
          <a:off x="19426468" y="1783445"/>
          <a:ext cx="11625030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5006">
                  <a:extLst>
                    <a:ext uri="{9D8B030D-6E8A-4147-A177-3AD203B41FA5}">
                      <a16:colId xmlns:a16="http://schemas.microsoft.com/office/drawing/2014/main" val="3120372668"/>
                    </a:ext>
                  </a:extLst>
                </a:gridCol>
                <a:gridCol w="2325006">
                  <a:extLst>
                    <a:ext uri="{9D8B030D-6E8A-4147-A177-3AD203B41FA5}">
                      <a16:colId xmlns:a16="http://schemas.microsoft.com/office/drawing/2014/main" val="1889611062"/>
                    </a:ext>
                  </a:extLst>
                </a:gridCol>
                <a:gridCol w="2325006">
                  <a:extLst>
                    <a:ext uri="{9D8B030D-6E8A-4147-A177-3AD203B41FA5}">
                      <a16:colId xmlns:a16="http://schemas.microsoft.com/office/drawing/2014/main" val="1068074371"/>
                    </a:ext>
                  </a:extLst>
                </a:gridCol>
                <a:gridCol w="2325006">
                  <a:extLst>
                    <a:ext uri="{9D8B030D-6E8A-4147-A177-3AD203B41FA5}">
                      <a16:colId xmlns:a16="http://schemas.microsoft.com/office/drawing/2014/main" val="3955901009"/>
                    </a:ext>
                  </a:extLst>
                </a:gridCol>
                <a:gridCol w="2325006">
                  <a:extLst>
                    <a:ext uri="{9D8B030D-6E8A-4147-A177-3AD203B41FA5}">
                      <a16:colId xmlns:a16="http://schemas.microsoft.com/office/drawing/2014/main" val="3622556133"/>
                    </a:ext>
                  </a:extLst>
                </a:gridCol>
              </a:tblGrid>
              <a:tr h="363122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Test Scenario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Test Data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Expected Result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Actual Result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Remark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55129222"/>
                  </a:ext>
                </a:extLst>
              </a:tr>
              <a:tr h="574944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Give valid input command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Opening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Opening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40392289"/>
                  </a:ext>
                </a:extLst>
              </a:tr>
              <a:tr h="1301189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Give invalid invalid input command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 coding file(the file that does not exit in the system)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The file you have searching Is not present  in system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Give command once again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90504758"/>
                  </a:ext>
                </a:extLst>
              </a:tr>
              <a:tr h="574944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Not giving input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600">
                        <a:solidFill>
                          <a:schemeClr val="bg1"/>
                        </a:solidFill>
                        <a:latin typeface="Source Code Pro ExtraLight" panose="020B0309030403020204" pitchFamily="49" charset="0"/>
                        <a:ea typeface="Source Code Pro ExtraLight" panose="020B0309030403020204" pitchFamily="49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What can I do for you.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It asks for command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77355328"/>
                  </a:ext>
                </a:extLst>
              </a:tr>
              <a:tr h="332862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Test Scenario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Test Data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Expected Result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Actual Result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Remark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45612721"/>
                  </a:ext>
                </a:extLst>
              </a:tr>
              <a:tr h="574944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Give valid input command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Opening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Opening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86125138"/>
                  </a:ext>
                </a:extLst>
              </a:tr>
            </a:tbl>
          </a:graphicData>
        </a:graphic>
      </p:graphicFrame>
      <p:graphicFrame>
        <p:nvGraphicFramePr>
          <p:cNvPr id="20" name="Table 4">
            <a:extLst>
              <a:ext uri="{FF2B5EF4-FFF2-40B4-BE49-F238E27FC236}">
                <a16:creationId xmlns:a16="http://schemas.microsoft.com/office/drawing/2014/main" id="{226D55A1-C517-9ECE-FDD0-278F5F033D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6458827"/>
              </p:ext>
            </p:extLst>
          </p:nvPr>
        </p:nvGraphicFramePr>
        <p:xfrm>
          <a:off x="269823" y="10979185"/>
          <a:ext cx="11589445" cy="2868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7889">
                  <a:extLst>
                    <a:ext uri="{9D8B030D-6E8A-4147-A177-3AD203B41FA5}">
                      <a16:colId xmlns:a16="http://schemas.microsoft.com/office/drawing/2014/main" val="3120372668"/>
                    </a:ext>
                  </a:extLst>
                </a:gridCol>
                <a:gridCol w="2317889">
                  <a:extLst>
                    <a:ext uri="{9D8B030D-6E8A-4147-A177-3AD203B41FA5}">
                      <a16:colId xmlns:a16="http://schemas.microsoft.com/office/drawing/2014/main" val="1889611062"/>
                    </a:ext>
                  </a:extLst>
                </a:gridCol>
                <a:gridCol w="2317889">
                  <a:extLst>
                    <a:ext uri="{9D8B030D-6E8A-4147-A177-3AD203B41FA5}">
                      <a16:colId xmlns:a16="http://schemas.microsoft.com/office/drawing/2014/main" val="1068074371"/>
                    </a:ext>
                  </a:extLst>
                </a:gridCol>
                <a:gridCol w="2317889">
                  <a:extLst>
                    <a:ext uri="{9D8B030D-6E8A-4147-A177-3AD203B41FA5}">
                      <a16:colId xmlns:a16="http://schemas.microsoft.com/office/drawing/2014/main" val="3955901009"/>
                    </a:ext>
                  </a:extLst>
                </a:gridCol>
                <a:gridCol w="2317889">
                  <a:extLst>
                    <a:ext uri="{9D8B030D-6E8A-4147-A177-3AD203B41FA5}">
                      <a16:colId xmlns:a16="http://schemas.microsoft.com/office/drawing/2014/main" val="3622556133"/>
                    </a:ext>
                  </a:extLst>
                </a:gridCol>
              </a:tblGrid>
              <a:tr h="370187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Test Scenario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Test Data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Expected Result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Actual Result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Remark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55129222"/>
                  </a:ext>
                </a:extLst>
              </a:tr>
              <a:tr h="586128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Give valid input command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Opening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Opening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40392289"/>
                  </a:ext>
                </a:extLst>
              </a:tr>
              <a:tr h="132650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Give invalid invalid input command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 coding file(the file that does not exit in the system)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The file you have searching Is not present  in system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Give command once again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90504758"/>
                  </a:ext>
                </a:extLst>
              </a:tr>
              <a:tr h="586128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Not giving input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600">
                        <a:solidFill>
                          <a:schemeClr val="bg1"/>
                        </a:solidFill>
                        <a:latin typeface="Source Code Pro ExtraLight" panose="020B0309030403020204" pitchFamily="49" charset="0"/>
                        <a:ea typeface="Source Code Pro ExtraLight" panose="020B0309030403020204" pitchFamily="49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What can I do for you.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It asks for command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77355328"/>
                  </a:ext>
                </a:extLst>
              </a:tr>
            </a:tbl>
          </a:graphicData>
        </a:graphic>
      </p:graphicFrame>
      <p:graphicFrame>
        <p:nvGraphicFramePr>
          <p:cNvPr id="21" name="Table 4">
            <a:extLst>
              <a:ext uri="{FF2B5EF4-FFF2-40B4-BE49-F238E27FC236}">
                <a16:creationId xmlns:a16="http://schemas.microsoft.com/office/drawing/2014/main" id="{393B363F-E597-0E5F-FE2E-D47197EA26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0259628"/>
              </p:ext>
            </p:extLst>
          </p:nvPr>
        </p:nvGraphicFramePr>
        <p:xfrm>
          <a:off x="269823" y="7905985"/>
          <a:ext cx="11589445" cy="2868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7889">
                  <a:extLst>
                    <a:ext uri="{9D8B030D-6E8A-4147-A177-3AD203B41FA5}">
                      <a16:colId xmlns:a16="http://schemas.microsoft.com/office/drawing/2014/main" val="3120372668"/>
                    </a:ext>
                  </a:extLst>
                </a:gridCol>
                <a:gridCol w="2317889">
                  <a:extLst>
                    <a:ext uri="{9D8B030D-6E8A-4147-A177-3AD203B41FA5}">
                      <a16:colId xmlns:a16="http://schemas.microsoft.com/office/drawing/2014/main" val="1889611062"/>
                    </a:ext>
                  </a:extLst>
                </a:gridCol>
                <a:gridCol w="2317889">
                  <a:extLst>
                    <a:ext uri="{9D8B030D-6E8A-4147-A177-3AD203B41FA5}">
                      <a16:colId xmlns:a16="http://schemas.microsoft.com/office/drawing/2014/main" val="1068074371"/>
                    </a:ext>
                  </a:extLst>
                </a:gridCol>
                <a:gridCol w="2317889">
                  <a:extLst>
                    <a:ext uri="{9D8B030D-6E8A-4147-A177-3AD203B41FA5}">
                      <a16:colId xmlns:a16="http://schemas.microsoft.com/office/drawing/2014/main" val="3955901009"/>
                    </a:ext>
                  </a:extLst>
                </a:gridCol>
                <a:gridCol w="2317889">
                  <a:extLst>
                    <a:ext uri="{9D8B030D-6E8A-4147-A177-3AD203B41FA5}">
                      <a16:colId xmlns:a16="http://schemas.microsoft.com/office/drawing/2014/main" val="3622556133"/>
                    </a:ext>
                  </a:extLst>
                </a:gridCol>
              </a:tblGrid>
              <a:tr h="370187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Test Scenario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Test Data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Expected Result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Actual Result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Remark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55129222"/>
                  </a:ext>
                </a:extLst>
              </a:tr>
              <a:tr h="586128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Give valid input command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Opening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Opening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40392289"/>
                  </a:ext>
                </a:extLst>
              </a:tr>
              <a:tr h="132650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Give invalid invalid input command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 coding file(the file that does not exit in the system)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The file you have searching Is not present  in system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Give command once again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90504758"/>
                  </a:ext>
                </a:extLst>
              </a:tr>
              <a:tr h="586128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Not giving input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600">
                        <a:solidFill>
                          <a:schemeClr val="bg1"/>
                        </a:solidFill>
                        <a:latin typeface="Source Code Pro ExtraLight" panose="020B0309030403020204" pitchFamily="49" charset="0"/>
                        <a:ea typeface="Source Code Pro ExtraLight" panose="020B0309030403020204" pitchFamily="49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What can I do for you.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It asks for command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77355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9679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05A05D06-9C39-1FE1-B35A-D3C4D97D249C}"/>
              </a:ext>
            </a:extLst>
          </p:cNvPr>
          <p:cNvSpPr/>
          <p:nvPr/>
        </p:nvSpPr>
        <p:spPr>
          <a:xfrm>
            <a:off x="514350" y="609600"/>
            <a:ext cx="304800" cy="3048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BD027-E93E-6641-4128-31B2ADBF3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8685"/>
            <a:ext cx="12192000" cy="72353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37EFF5-40AB-D958-1072-AA6CAB5BC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943100" y="0"/>
            <a:ext cx="1943100" cy="6859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4337A5-5232-0CB0-10BB-EDECECAD8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5885465"/>
            <a:ext cx="2667000" cy="6859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0CE04C-3AD0-D462-34C7-4CA466B68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39069">
            <a:off x="-4548979" y="4340247"/>
            <a:ext cx="7793496" cy="77934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474C84-DDD8-66D2-1D4A-984019032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6573">
            <a:off x="9735521" y="-4840665"/>
            <a:ext cx="6470142" cy="64701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27E651-49D7-3B4F-84B4-C72A66E9C1B3}"/>
              </a:ext>
            </a:extLst>
          </p:cNvPr>
          <p:cNvSpPr txBox="1"/>
          <p:nvPr/>
        </p:nvSpPr>
        <p:spPr>
          <a:xfrm>
            <a:off x="-13729290" y="2364863"/>
            <a:ext cx="90487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Swipe Race Demo" pitchFamily="2" charset="0"/>
              </a:rPr>
              <a:t>PARROT</a:t>
            </a:r>
            <a:endParaRPr lang="en-IN" sz="6600" dirty="0">
              <a:solidFill>
                <a:schemeClr val="bg1"/>
              </a:solidFill>
              <a:latin typeface="Swipe Race Demo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B0E7F7-5D0D-C31F-4D70-7AE803539024}"/>
              </a:ext>
            </a:extLst>
          </p:cNvPr>
          <p:cNvSpPr txBox="1"/>
          <p:nvPr/>
        </p:nvSpPr>
        <p:spPr>
          <a:xfrm>
            <a:off x="14287500" y="3434557"/>
            <a:ext cx="8753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OCR A Extended" panose="02010509020102010303" pitchFamily="50" charset="0"/>
              </a:rPr>
              <a:t>DESKTOP VOICE ASSISTANCE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94BF256-E103-68D6-E514-7B1A859C6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010586" y="56994"/>
            <a:ext cx="3010586" cy="6859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8C2605D-706F-E1FA-0B73-D8C7FD2AE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9150" y="5885465"/>
            <a:ext cx="3010586" cy="685956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AB2C8C48-DAA1-7FFC-3989-2799E95F10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293" y="9101884"/>
            <a:ext cx="4953000" cy="1313243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chemeClr val="bg1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By- Vrushali R. Patil</a:t>
            </a:r>
          </a:p>
          <a:p>
            <a:r>
              <a:rPr lang="en-IN" dirty="0">
                <a:solidFill>
                  <a:schemeClr val="bg1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Pratik P. Holkar</a:t>
            </a:r>
          </a:p>
          <a:p>
            <a:r>
              <a:rPr lang="en-IN" dirty="0">
                <a:solidFill>
                  <a:schemeClr val="bg1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Shrinek B Mungari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B2A6D7-D179-F3A0-BD53-764F9DAEE363}"/>
              </a:ext>
            </a:extLst>
          </p:cNvPr>
          <p:cNvSpPr txBox="1"/>
          <p:nvPr/>
        </p:nvSpPr>
        <p:spPr>
          <a:xfrm>
            <a:off x="-19152775" y="967948"/>
            <a:ext cx="6605989" cy="770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Use Case diagram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1419A2-B818-7DEB-4FE9-85658FE5E8F4}"/>
              </a:ext>
            </a:extLst>
          </p:cNvPr>
          <p:cNvSpPr txBox="1">
            <a:spLocks/>
          </p:cNvSpPr>
          <p:nvPr/>
        </p:nvSpPr>
        <p:spPr>
          <a:xfrm>
            <a:off x="2051916" y="358199"/>
            <a:ext cx="815396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Functional Testing</a:t>
            </a:r>
            <a:b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</a:br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For user input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27B87264-8D16-CB55-60B6-21C4726B7C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2096577"/>
              </p:ext>
            </p:extLst>
          </p:nvPr>
        </p:nvGraphicFramePr>
        <p:xfrm>
          <a:off x="269823" y="2248135"/>
          <a:ext cx="11589445" cy="2868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7889">
                  <a:extLst>
                    <a:ext uri="{9D8B030D-6E8A-4147-A177-3AD203B41FA5}">
                      <a16:colId xmlns:a16="http://schemas.microsoft.com/office/drawing/2014/main" val="3120372668"/>
                    </a:ext>
                  </a:extLst>
                </a:gridCol>
                <a:gridCol w="2317889">
                  <a:extLst>
                    <a:ext uri="{9D8B030D-6E8A-4147-A177-3AD203B41FA5}">
                      <a16:colId xmlns:a16="http://schemas.microsoft.com/office/drawing/2014/main" val="1889611062"/>
                    </a:ext>
                  </a:extLst>
                </a:gridCol>
                <a:gridCol w="2317889">
                  <a:extLst>
                    <a:ext uri="{9D8B030D-6E8A-4147-A177-3AD203B41FA5}">
                      <a16:colId xmlns:a16="http://schemas.microsoft.com/office/drawing/2014/main" val="1068074371"/>
                    </a:ext>
                  </a:extLst>
                </a:gridCol>
                <a:gridCol w="2317889">
                  <a:extLst>
                    <a:ext uri="{9D8B030D-6E8A-4147-A177-3AD203B41FA5}">
                      <a16:colId xmlns:a16="http://schemas.microsoft.com/office/drawing/2014/main" val="3955901009"/>
                    </a:ext>
                  </a:extLst>
                </a:gridCol>
                <a:gridCol w="2317889">
                  <a:extLst>
                    <a:ext uri="{9D8B030D-6E8A-4147-A177-3AD203B41FA5}">
                      <a16:colId xmlns:a16="http://schemas.microsoft.com/office/drawing/2014/main" val="3622556133"/>
                    </a:ext>
                  </a:extLst>
                </a:gridCol>
              </a:tblGrid>
              <a:tr h="370187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Test Scenario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Test Data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Expected Result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Actual Result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Remark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55129222"/>
                  </a:ext>
                </a:extLst>
              </a:tr>
              <a:tr h="586128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Give valid input command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Opening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Opening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40392289"/>
                  </a:ext>
                </a:extLst>
              </a:tr>
              <a:tr h="132650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Give invalid invalid input command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 coding file(the file that does not exit in the system)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The file you have searching Is not present  in system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Give command once again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90504758"/>
                  </a:ext>
                </a:extLst>
              </a:tr>
              <a:tr h="586128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Not giving input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600">
                        <a:solidFill>
                          <a:schemeClr val="bg1"/>
                        </a:solidFill>
                        <a:latin typeface="Source Code Pro ExtraLight" panose="020B0309030403020204" pitchFamily="49" charset="0"/>
                        <a:ea typeface="Source Code Pro ExtraLight" panose="020B0309030403020204" pitchFamily="49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What can I do for you.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It asks for command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77355328"/>
                  </a:ext>
                </a:extLst>
              </a:tr>
            </a:tbl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E2ABAE01-30B8-CCB1-D5F3-1BD4C8FD9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602663" y="1272264"/>
            <a:ext cx="4578055" cy="496887"/>
          </a:xfrm>
        </p:spPr>
        <p:txBody>
          <a:bodyPr>
            <a:no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ER Diagram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CE9CAC9-74C4-2412-CE7C-A55E1F82BA41}"/>
              </a:ext>
            </a:extLst>
          </p:cNvPr>
          <p:cNvSpPr txBox="1">
            <a:spLocks/>
          </p:cNvSpPr>
          <p:nvPr/>
        </p:nvSpPr>
        <p:spPr>
          <a:xfrm>
            <a:off x="-10808681" y="964725"/>
            <a:ext cx="635707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Database Tables for user table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743FBB37-F21F-75A4-9297-8CB56657F136}"/>
              </a:ext>
            </a:extLst>
          </p:cNvPr>
          <p:cNvGraphicFramePr>
            <a:graphicFrameLocks/>
          </p:cNvGraphicFramePr>
          <p:nvPr/>
        </p:nvGraphicFramePr>
        <p:xfrm>
          <a:off x="20219327" y="3067748"/>
          <a:ext cx="10499360" cy="149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9872">
                  <a:extLst>
                    <a:ext uri="{9D8B030D-6E8A-4147-A177-3AD203B41FA5}">
                      <a16:colId xmlns:a16="http://schemas.microsoft.com/office/drawing/2014/main" val="3120372668"/>
                    </a:ext>
                  </a:extLst>
                </a:gridCol>
                <a:gridCol w="2099872">
                  <a:extLst>
                    <a:ext uri="{9D8B030D-6E8A-4147-A177-3AD203B41FA5}">
                      <a16:colId xmlns:a16="http://schemas.microsoft.com/office/drawing/2014/main" val="1889611062"/>
                    </a:ext>
                  </a:extLst>
                </a:gridCol>
                <a:gridCol w="2099872">
                  <a:extLst>
                    <a:ext uri="{9D8B030D-6E8A-4147-A177-3AD203B41FA5}">
                      <a16:colId xmlns:a16="http://schemas.microsoft.com/office/drawing/2014/main" val="829988618"/>
                    </a:ext>
                  </a:extLst>
                </a:gridCol>
                <a:gridCol w="2099872">
                  <a:extLst>
                    <a:ext uri="{9D8B030D-6E8A-4147-A177-3AD203B41FA5}">
                      <a16:colId xmlns:a16="http://schemas.microsoft.com/office/drawing/2014/main" val="1068074371"/>
                    </a:ext>
                  </a:extLst>
                </a:gridCol>
                <a:gridCol w="2099872">
                  <a:extLst>
                    <a:ext uri="{9D8B030D-6E8A-4147-A177-3AD203B41FA5}">
                      <a16:colId xmlns:a16="http://schemas.microsoft.com/office/drawing/2014/main" val="2718236258"/>
                    </a:ext>
                  </a:extLst>
                </a:gridCol>
              </a:tblGrid>
              <a:tr h="382616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S.no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Attributes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Data Type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Field Length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Constraint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55129222"/>
                  </a:ext>
                </a:extLst>
              </a:tr>
              <a:tr h="353757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1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username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varchar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20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Not null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40392289"/>
                  </a:ext>
                </a:extLst>
              </a:tr>
              <a:tr h="353184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2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password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varchar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8</a:t>
                      </a:r>
                      <a:endParaRPr lang="en-IN" dirty="0">
                        <a:solidFill>
                          <a:schemeClr val="bg1"/>
                        </a:solidFill>
                        <a:latin typeface="Source Code Pro ExtraLight" panose="020B0309030403020204" pitchFamily="49" charset="0"/>
                        <a:ea typeface="Source Code Pro ExtraLight" panose="020B0309030403020204" pitchFamily="49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Not null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90504758"/>
                  </a:ext>
                </a:extLst>
              </a:tr>
              <a:tr h="353757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3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Email ID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varchar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50</a:t>
                      </a:r>
                      <a:endParaRPr lang="en-IN" dirty="0">
                        <a:solidFill>
                          <a:schemeClr val="bg1"/>
                        </a:solidFill>
                        <a:latin typeface="Source Code Pro ExtraLight" panose="020B0309030403020204" pitchFamily="49" charset="0"/>
                        <a:ea typeface="Source Code Pro ExtraLight" panose="020B0309030403020204" pitchFamily="49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Not null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86125138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DAC9595B-6124-AEC3-EDDD-FC47C55D8A28}"/>
              </a:ext>
            </a:extLst>
          </p:cNvPr>
          <p:cNvSpPr txBox="1">
            <a:spLocks/>
          </p:cNvSpPr>
          <p:nvPr/>
        </p:nvSpPr>
        <p:spPr>
          <a:xfrm>
            <a:off x="16195625" y="758249"/>
            <a:ext cx="635707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Unit Testing</a:t>
            </a:r>
            <a:b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</a:br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For Password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C8513484-A49C-EA46-0D96-F62E4F90ED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0079202"/>
              </p:ext>
            </p:extLst>
          </p:nvPr>
        </p:nvGraphicFramePr>
        <p:xfrm>
          <a:off x="-16675167" y="2620869"/>
          <a:ext cx="11077731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2577">
                  <a:extLst>
                    <a:ext uri="{9D8B030D-6E8A-4147-A177-3AD203B41FA5}">
                      <a16:colId xmlns:a16="http://schemas.microsoft.com/office/drawing/2014/main" val="3120372668"/>
                    </a:ext>
                  </a:extLst>
                </a:gridCol>
                <a:gridCol w="3692577">
                  <a:extLst>
                    <a:ext uri="{9D8B030D-6E8A-4147-A177-3AD203B41FA5}">
                      <a16:colId xmlns:a16="http://schemas.microsoft.com/office/drawing/2014/main" val="1889611062"/>
                    </a:ext>
                  </a:extLst>
                </a:gridCol>
                <a:gridCol w="3692577">
                  <a:extLst>
                    <a:ext uri="{9D8B030D-6E8A-4147-A177-3AD203B41FA5}">
                      <a16:colId xmlns:a16="http://schemas.microsoft.com/office/drawing/2014/main" val="1068074371"/>
                    </a:ext>
                  </a:extLst>
                </a:gridCol>
              </a:tblGrid>
              <a:tr h="391028"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Test Scenario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Test Data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Expected Results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55129222"/>
                  </a:ext>
                </a:extLst>
              </a:tr>
              <a:tr h="902372"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Enter password in proper format</a:t>
                      </a:r>
                    </a:p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Pattern={ }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Vrushali938#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Strong password is expected.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40392289"/>
                  </a:ext>
                </a:extLst>
              </a:tr>
              <a:tr h="631660"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Enter password in wrong format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33344455#33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Please enter valid password .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90504758"/>
                  </a:ext>
                </a:extLst>
              </a:tr>
              <a:tr h="902372"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Blank field 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IN" sz="1800" dirty="0">
                        <a:solidFill>
                          <a:schemeClr val="bg1"/>
                        </a:solidFill>
                        <a:latin typeface="Source Code Pro ExtraLight" panose="020B0309030403020204" pitchFamily="49" charset="0"/>
                        <a:ea typeface="Source Code Pro ExtraLight" panose="020B0309030403020204" pitchFamily="49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Please enter password/This field is compulsory.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86125138"/>
                  </a:ext>
                </a:extLst>
              </a:tr>
            </a:tbl>
          </a:graphicData>
        </a:graphic>
      </p:graphicFrame>
      <p:sp>
        <p:nvSpPr>
          <p:cNvPr id="20" name="Title 1">
            <a:extLst>
              <a:ext uri="{FF2B5EF4-FFF2-40B4-BE49-F238E27FC236}">
                <a16:creationId xmlns:a16="http://schemas.microsoft.com/office/drawing/2014/main" id="{F3CDBBD4-5768-CCCC-6324-D795ADC4A576}"/>
              </a:ext>
            </a:extLst>
          </p:cNvPr>
          <p:cNvSpPr txBox="1">
            <a:spLocks/>
          </p:cNvSpPr>
          <p:nvPr/>
        </p:nvSpPr>
        <p:spPr>
          <a:xfrm>
            <a:off x="18130116" y="510599"/>
            <a:ext cx="815396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Integration Testing</a:t>
            </a:r>
            <a:b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</a:br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for functionality</a:t>
            </a:r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44407B83-A3E9-BE26-5EFE-1C001E40BB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3719881"/>
              </p:ext>
            </p:extLst>
          </p:nvPr>
        </p:nvGraphicFramePr>
        <p:xfrm>
          <a:off x="13436394" y="14661245"/>
          <a:ext cx="11271455" cy="323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4291">
                  <a:extLst>
                    <a:ext uri="{9D8B030D-6E8A-4147-A177-3AD203B41FA5}">
                      <a16:colId xmlns:a16="http://schemas.microsoft.com/office/drawing/2014/main" val="3120372668"/>
                    </a:ext>
                  </a:extLst>
                </a:gridCol>
                <a:gridCol w="2254291">
                  <a:extLst>
                    <a:ext uri="{9D8B030D-6E8A-4147-A177-3AD203B41FA5}">
                      <a16:colId xmlns:a16="http://schemas.microsoft.com/office/drawing/2014/main" val="1889611062"/>
                    </a:ext>
                  </a:extLst>
                </a:gridCol>
                <a:gridCol w="2254291">
                  <a:extLst>
                    <a:ext uri="{9D8B030D-6E8A-4147-A177-3AD203B41FA5}">
                      <a16:colId xmlns:a16="http://schemas.microsoft.com/office/drawing/2014/main" val="1068074371"/>
                    </a:ext>
                  </a:extLst>
                </a:gridCol>
                <a:gridCol w="2254291">
                  <a:extLst>
                    <a:ext uri="{9D8B030D-6E8A-4147-A177-3AD203B41FA5}">
                      <a16:colId xmlns:a16="http://schemas.microsoft.com/office/drawing/2014/main" val="3955901009"/>
                    </a:ext>
                  </a:extLst>
                </a:gridCol>
                <a:gridCol w="2254291">
                  <a:extLst>
                    <a:ext uri="{9D8B030D-6E8A-4147-A177-3AD203B41FA5}">
                      <a16:colId xmlns:a16="http://schemas.microsoft.com/office/drawing/2014/main" val="3622556133"/>
                    </a:ext>
                  </a:extLst>
                </a:gridCol>
              </a:tblGrid>
              <a:tr h="666233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Module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Test data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Expected results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Actual result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Remark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55129222"/>
                  </a:ext>
                </a:extLst>
              </a:tr>
              <a:tr h="1364191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 using valid username and password/login using invalid username and password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Loging successful</a:t>
                      </a:r>
                    </a:p>
                    <a:p>
                      <a:endParaRPr lang="en-IN" sz="1600" dirty="0">
                        <a:solidFill>
                          <a:schemeClr val="bg1"/>
                        </a:solidFill>
                        <a:latin typeface="Corbel" panose="020B0503020204020204" pitchFamily="34" charset="0"/>
                        <a:ea typeface="Source Code Pro ExtraLight" panose="020B0309030403020204" pitchFamily="49" charset="0"/>
                      </a:endParaRPr>
                    </a:p>
                    <a:p>
                      <a:endParaRPr lang="en-IN" sz="1600" dirty="0">
                        <a:solidFill>
                          <a:schemeClr val="bg1"/>
                        </a:solidFill>
                        <a:latin typeface="Corbel" panose="020B0503020204020204" pitchFamily="34" charset="0"/>
                        <a:ea typeface="Source Code Pro ExtraLight" panose="020B0309030403020204" pitchFamily="49" charset="0"/>
                      </a:endParaRPr>
                    </a:p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Loging unsuccessful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Loging successful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40392289"/>
                  </a:ext>
                </a:extLst>
              </a:tr>
              <a:tr h="856585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Input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Valid input with clear voice/invalid input with noise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Recognising commands</a:t>
                      </a:r>
                    </a:p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Please say that again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Recognising commands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90504758"/>
                  </a:ext>
                </a:extLst>
              </a:tr>
              <a:tr h="348979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Output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IN" sz="1600" dirty="0">
                        <a:solidFill>
                          <a:schemeClr val="bg1"/>
                        </a:solidFill>
                        <a:latin typeface="Corbel" panose="020B0503020204020204" pitchFamily="34" charset="0"/>
                        <a:ea typeface="Source Code Pro ExtraLight" panose="020B0309030403020204" pitchFamily="49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Executing tasks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Executing tasks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77355328"/>
                  </a:ext>
                </a:extLst>
              </a:tr>
            </a:tbl>
          </a:graphicData>
        </a:graphic>
      </p:graphicFrame>
      <p:graphicFrame>
        <p:nvGraphicFramePr>
          <p:cNvPr id="21" name="Table 4">
            <a:extLst>
              <a:ext uri="{FF2B5EF4-FFF2-40B4-BE49-F238E27FC236}">
                <a16:creationId xmlns:a16="http://schemas.microsoft.com/office/drawing/2014/main" id="{D2535D24-2B9A-162A-927A-C81EDF2FFB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88508"/>
              </p:ext>
            </p:extLst>
          </p:nvPr>
        </p:nvGraphicFramePr>
        <p:xfrm>
          <a:off x="501444" y="8012795"/>
          <a:ext cx="11271455" cy="323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4291">
                  <a:extLst>
                    <a:ext uri="{9D8B030D-6E8A-4147-A177-3AD203B41FA5}">
                      <a16:colId xmlns:a16="http://schemas.microsoft.com/office/drawing/2014/main" val="3120372668"/>
                    </a:ext>
                  </a:extLst>
                </a:gridCol>
                <a:gridCol w="2254291">
                  <a:extLst>
                    <a:ext uri="{9D8B030D-6E8A-4147-A177-3AD203B41FA5}">
                      <a16:colId xmlns:a16="http://schemas.microsoft.com/office/drawing/2014/main" val="1889611062"/>
                    </a:ext>
                  </a:extLst>
                </a:gridCol>
                <a:gridCol w="2254291">
                  <a:extLst>
                    <a:ext uri="{9D8B030D-6E8A-4147-A177-3AD203B41FA5}">
                      <a16:colId xmlns:a16="http://schemas.microsoft.com/office/drawing/2014/main" val="1068074371"/>
                    </a:ext>
                  </a:extLst>
                </a:gridCol>
                <a:gridCol w="2254291">
                  <a:extLst>
                    <a:ext uri="{9D8B030D-6E8A-4147-A177-3AD203B41FA5}">
                      <a16:colId xmlns:a16="http://schemas.microsoft.com/office/drawing/2014/main" val="3955901009"/>
                    </a:ext>
                  </a:extLst>
                </a:gridCol>
                <a:gridCol w="2254291">
                  <a:extLst>
                    <a:ext uri="{9D8B030D-6E8A-4147-A177-3AD203B41FA5}">
                      <a16:colId xmlns:a16="http://schemas.microsoft.com/office/drawing/2014/main" val="3622556133"/>
                    </a:ext>
                  </a:extLst>
                </a:gridCol>
              </a:tblGrid>
              <a:tr h="666233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Module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Test data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Expected results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Actual result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Remark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55129222"/>
                  </a:ext>
                </a:extLst>
              </a:tr>
              <a:tr h="1364191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 using valid username and password/login using invalid username and password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Loging successful</a:t>
                      </a:r>
                    </a:p>
                    <a:p>
                      <a:endParaRPr lang="en-IN" sz="1600" dirty="0">
                        <a:solidFill>
                          <a:schemeClr val="bg1"/>
                        </a:solidFill>
                        <a:latin typeface="Corbel" panose="020B0503020204020204" pitchFamily="34" charset="0"/>
                        <a:ea typeface="Source Code Pro ExtraLight" panose="020B0309030403020204" pitchFamily="49" charset="0"/>
                      </a:endParaRPr>
                    </a:p>
                    <a:p>
                      <a:endParaRPr lang="en-IN" sz="1600" dirty="0">
                        <a:solidFill>
                          <a:schemeClr val="bg1"/>
                        </a:solidFill>
                        <a:latin typeface="Corbel" panose="020B0503020204020204" pitchFamily="34" charset="0"/>
                        <a:ea typeface="Source Code Pro ExtraLight" panose="020B0309030403020204" pitchFamily="49" charset="0"/>
                      </a:endParaRPr>
                    </a:p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Loging unsuccessful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Loging successful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40392289"/>
                  </a:ext>
                </a:extLst>
              </a:tr>
              <a:tr h="856585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Input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Valid input with clear voice/invalid input with noise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Recognising commands</a:t>
                      </a:r>
                    </a:p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Please say that again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Recognising commands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90504758"/>
                  </a:ext>
                </a:extLst>
              </a:tr>
              <a:tr h="348979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Output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IN" sz="1600" dirty="0">
                        <a:solidFill>
                          <a:schemeClr val="bg1"/>
                        </a:solidFill>
                        <a:latin typeface="Corbel" panose="020B0503020204020204" pitchFamily="34" charset="0"/>
                        <a:ea typeface="Source Code Pro ExtraLight" panose="020B0309030403020204" pitchFamily="49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Executing tasks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Executing tasks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77355328"/>
                  </a:ext>
                </a:extLst>
              </a:tr>
            </a:tbl>
          </a:graphicData>
        </a:graphic>
      </p:graphicFrame>
      <p:graphicFrame>
        <p:nvGraphicFramePr>
          <p:cNvPr id="22" name="Table 4">
            <a:extLst>
              <a:ext uri="{FF2B5EF4-FFF2-40B4-BE49-F238E27FC236}">
                <a16:creationId xmlns:a16="http://schemas.microsoft.com/office/drawing/2014/main" id="{995D2EC1-2296-9844-A0F7-FCBAD2B724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6187316"/>
              </p:ext>
            </p:extLst>
          </p:nvPr>
        </p:nvGraphicFramePr>
        <p:xfrm>
          <a:off x="13569744" y="1783445"/>
          <a:ext cx="11271455" cy="323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4291">
                  <a:extLst>
                    <a:ext uri="{9D8B030D-6E8A-4147-A177-3AD203B41FA5}">
                      <a16:colId xmlns:a16="http://schemas.microsoft.com/office/drawing/2014/main" val="3120372668"/>
                    </a:ext>
                  </a:extLst>
                </a:gridCol>
                <a:gridCol w="2254291">
                  <a:extLst>
                    <a:ext uri="{9D8B030D-6E8A-4147-A177-3AD203B41FA5}">
                      <a16:colId xmlns:a16="http://schemas.microsoft.com/office/drawing/2014/main" val="1889611062"/>
                    </a:ext>
                  </a:extLst>
                </a:gridCol>
                <a:gridCol w="2254291">
                  <a:extLst>
                    <a:ext uri="{9D8B030D-6E8A-4147-A177-3AD203B41FA5}">
                      <a16:colId xmlns:a16="http://schemas.microsoft.com/office/drawing/2014/main" val="1068074371"/>
                    </a:ext>
                  </a:extLst>
                </a:gridCol>
                <a:gridCol w="2254291">
                  <a:extLst>
                    <a:ext uri="{9D8B030D-6E8A-4147-A177-3AD203B41FA5}">
                      <a16:colId xmlns:a16="http://schemas.microsoft.com/office/drawing/2014/main" val="3955901009"/>
                    </a:ext>
                  </a:extLst>
                </a:gridCol>
                <a:gridCol w="2254291">
                  <a:extLst>
                    <a:ext uri="{9D8B030D-6E8A-4147-A177-3AD203B41FA5}">
                      <a16:colId xmlns:a16="http://schemas.microsoft.com/office/drawing/2014/main" val="3622556133"/>
                    </a:ext>
                  </a:extLst>
                </a:gridCol>
              </a:tblGrid>
              <a:tr h="666233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Module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Test data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Expected results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Actual result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Remark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55129222"/>
                  </a:ext>
                </a:extLst>
              </a:tr>
              <a:tr h="1364191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 using valid username and password/login using invalid username and password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Loging successful</a:t>
                      </a:r>
                    </a:p>
                    <a:p>
                      <a:endParaRPr lang="en-IN" sz="1600" dirty="0">
                        <a:solidFill>
                          <a:schemeClr val="bg1"/>
                        </a:solidFill>
                        <a:latin typeface="Corbel" panose="020B0503020204020204" pitchFamily="34" charset="0"/>
                        <a:ea typeface="Source Code Pro ExtraLight" panose="020B0309030403020204" pitchFamily="49" charset="0"/>
                      </a:endParaRPr>
                    </a:p>
                    <a:p>
                      <a:endParaRPr lang="en-IN" sz="1600" dirty="0">
                        <a:solidFill>
                          <a:schemeClr val="bg1"/>
                        </a:solidFill>
                        <a:latin typeface="Corbel" panose="020B0503020204020204" pitchFamily="34" charset="0"/>
                        <a:ea typeface="Source Code Pro ExtraLight" panose="020B0309030403020204" pitchFamily="49" charset="0"/>
                      </a:endParaRPr>
                    </a:p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Loging unsuccessful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Loging successful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40392289"/>
                  </a:ext>
                </a:extLst>
              </a:tr>
              <a:tr h="856585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Input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Valid input with clear voice/invalid input with noise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Recognising commands</a:t>
                      </a:r>
                    </a:p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Please say that again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Recognising commands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90504758"/>
                  </a:ext>
                </a:extLst>
              </a:tr>
              <a:tr h="348979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Output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IN" sz="1600" dirty="0">
                        <a:solidFill>
                          <a:schemeClr val="bg1"/>
                        </a:solidFill>
                        <a:latin typeface="Corbel" panose="020B0503020204020204" pitchFamily="34" charset="0"/>
                        <a:ea typeface="Source Code Pro ExtraLight" panose="020B0309030403020204" pitchFamily="49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Executing tasks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Executing tasks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77355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3729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05A05D06-9C39-1FE1-B35A-D3C4D97D249C}"/>
              </a:ext>
            </a:extLst>
          </p:cNvPr>
          <p:cNvSpPr/>
          <p:nvPr/>
        </p:nvSpPr>
        <p:spPr>
          <a:xfrm>
            <a:off x="514350" y="609600"/>
            <a:ext cx="304800" cy="3048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BD027-E93E-6641-4128-31B2ADBF3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3695"/>
            <a:ext cx="12192000" cy="72353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37EFF5-40AB-D958-1072-AA6CAB5BC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943100" y="0"/>
            <a:ext cx="1943100" cy="6859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4337A5-5232-0CB0-10BB-EDECECAD8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5885465"/>
            <a:ext cx="2667000" cy="6859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0CE04C-3AD0-D462-34C7-4CA466B68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39069">
            <a:off x="2155046" y="5821255"/>
            <a:ext cx="7793496" cy="77934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474C84-DDD8-66D2-1D4A-984019032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3945">
            <a:off x="224893" y="-9346156"/>
            <a:ext cx="11578713" cy="115787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27E651-49D7-3B4F-84B4-C72A66E9C1B3}"/>
              </a:ext>
            </a:extLst>
          </p:cNvPr>
          <p:cNvSpPr txBox="1"/>
          <p:nvPr/>
        </p:nvSpPr>
        <p:spPr>
          <a:xfrm>
            <a:off x="-13729290" y="2364863"/>
            <a:ext cx="90487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Swipe Race Demo" pitchFamily="2" charset="0"/>
              </a:rPr>
              <a:t>PARROT</a:t>
            </a:r>
            <a:endParaRPr lang="en-IN" sz="6600" dirty="0">
              <a:solidFill>
                <a:schemeClr val="bg1"/>
              </a:solidFill>
              <a:latin typeface="Swipe Race Demo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B0E7F7-5D0D-C31F-4D70-7AE803539024}"/>
              </a:ext>
            </a:extLst>
          </p:cNvPr>
          <p:cNvSpPr txBox="1"/>
          <p:nvPr/>
        </p:nvSpPr>
        <p:spPr>
          <a:xfrm>
            <a:off x="14287500" y="3434557"/>
            <a:ext cx="8753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OCR A Extended" panose="02010509020102010303" pitchFamily="50" charset="0"/>
              </a:rPr>
              <a:t>DESKTOP VOICE ASSISTANCE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94BF256-E103-68D6-E514-7B1A859C6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010586" y="56994"/>
            <a:ext cx="3010586" cy="6859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8C2605D-706F-E1FA-0B73-D8C7FD2AE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9150" y="5885465"/>
            <a:ext cx="3010586" cy="685956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AB2C8C48-DAA1-7FFC-3989-2799E95F10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293" y="9101884"/>
            <a:ext cx="4953000" cy="1313243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chemeClr val="bg1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By- Vrushali R. Patil</a:t>
            </a:r>
          </a:p>
          <a:p>
            <a:r>
              <a:rPr lang="en-IN" dirty="0">
                <a:solidFill>
                  <a:schemeClr val="bg1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Pratik P. Holkar</a:t>
            </a:r>
          </a:p>
          <a:p>
            <a:r>
              <a:rPr lang="en-IN" dirty="0">
                <a:solidFill>
                  <a:schemeClr val="bg1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Shrinek B Mungari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B2A6D7-D179-F3A0-BD53-764F9DAEE363}"/>
              </a:ext>
            </a:extLst>
          </p:cNvPr>
          <p:cNvSpPr txBox="1"/>
          <p:nvPr/>
        </p:nvSpPr>
        <p:spPr>
          <a:xfrm>
            <a:off x="-19152775" y="967948"/>
            <a:ext cx="6605989" cy="770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Use Case diagram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1419A2-B818-7DEB-4FE9-85658FE5E8F4}"/>
              </a:ext>
            </a:extLst>
          </p:cNvPr>
          <p:cNvSpPr txBox="1">
            <a:spLocks/>
          </p:cNvSpPr>
          <p:nvPr/>
        </p:nvSpPr>
        <p:spPr>
          <a:xfrm>
            <a:off x="2051916" y="358199"/>
            <a:ext cx="815396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Integration Testing</a:t>
            </a:r>
            <a:b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</a:br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for functionality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27B87264-8D16-CB55-60B6-21C4726B7C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5113256"/>
              </p:ext>
            </p:extLst>
          </p:nvPr>
        </p:nvGraphicFramePr>
        <p:xfrm>
          <a:off x="501444" y="1783445"/>
          <a:ext cx="11271455" cy="323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4291">
                  <a:extLst>
                    <a:ext uri="{9D8B030D-6E8A-4147-A177-3AD203B41FA5}">
                      <a16:colId xmlns:a16="http://schemas.microsoft.com/office/drawing/2014/main" val="3120372668"/>
                    </a:ext>
                  </a:extLst>
                </a:gridCol>
                <a:gridCol w="2254291">
                  <a:extLst>
                    <a:ext uri="{9D8B030D-6E8A-4147-A177-3AD203B41FA5}">
                      <a16:colId xmlns:a16="http://schemas.microsoft.com/office/drawing/2014/main" val="1889611062"/>
                    </a:ext>
                  </a:extLst>
                </a:gridCol>
                <a:gridCol w="2254291">
                  <a:extLst>
                    <a:ext uri="{9D8B030D-6E8A-4147-A177-3AD203B41FA5}">
                      <a16:colId xmlns:a16="http://schemas.microsoft.com/office/drawing/2014/main" val="1068074371"/>
                    </a:ext>
                  </a:extLst>
                </a:gridCol>
                <a:gridCol w="2254291">
                  <a:extLst>
                    <a:ext uri="{9D8B030D-6E8A-4147-A177-3AD203B41FA5}">
                      <a16:colId xmlns:a16="http://schemas.microsoft.com/office/drawing/2014/main" val="3955901009"/>
                    </a:ext>
                  </a:extLst>
                </a:gridCol>
                <a:gridCol w="2254291">
                  <a:extLst>
                    <a:ext uri="{9D8B030D-6E8A-4147-A177-3AD203B41FA5}">
                      <a16:colId xmlns:a16="http://schemas.microsoft.com/office/drawing/2014/main" val="3622556133"/>
                    </a:ext>
                  </a:extLst>
                </a:gridCol>
              </a:tblGrid>
              <a:tr h="666233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Module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Test data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Expected results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Actual result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Remark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55129222"/>
                  </a:ext>
                </a:extLst>
              </a:tr>
              <a:tr h="1364191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 using valid username and password/login using invalid username and password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Loging successful</a:t>
                      </a:r>
                    </a:p>
                    <a:p>
                      <a:endParaRPr lang="en-IN" sz="1600" dirty="0">
                        <a:solidFill>
                          <a:schemeClr val="bg1"/>
                        </a:solidFill>
                        <a:latin typeface="Corbel" panose="020B0503020204020204" pitchFamily="34" charset="0"/>
                        <a:ea typeface="Source Code Pro ExtraLight" panose="020B0309030403020204" pitchFamily="49" charset="0"/>
                      </a:endParaRPr>
                    </a:p>
                    <a:p>
                      <a:endParaRPr lang="en-IN" sz="1600" dirty="0">
                        <a:solidFill>
                          <a:schemeClr val="bg1"/>
                        </a:solidFill>
                        <a:latin typeface="Corbel" panose="020B0503020204020204" pitchFamily="34" charset="0"/>
                        <a:ea typeface="Source Code Pro ExtraLight" panose="020B0309030403020204" pitchFamily="49" charset="0"/>
                      </a:endParaRPr>
                    </a:p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Loging unsuccessful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Loging successful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40392289"/>
                  </a:ext>
                </a:extLst>
              </a:tr>
              <a:tr h="856585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Input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Valid input with clear voice/invalid input with noise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Recognising commands</a:t>
                      </a:r>
                    </a:p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Please say that again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Recognising commands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90504758"/>
                  </a:ext>
                </a:extLst>
              </a:tr>
              <a:tr h="348979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Output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IN" sz="1600" dirty="0">
                        <a:solidFill>
                          <a:schemeClr val="bg1"/>
                        </a:solidFill>
                        <a:latin typeface="Corbel" panose="020B0503020204020204" pitchFamily="34" charset="0"/>
                        <a:ea typeface="Source Code Pro ExtraLight" panose="020B0309030403020204" pitchFamily="49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Executing tasks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Executing tasks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77355328"/>
                  </a:ext>
                </a:extLst>
              </a:tr>
            </a:tbl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E2ABAE01-30B8-CCB1-D5F3-1BD4C8FD9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602663" y="1272264"/>
            <a:ext cx="4578055" cy="496887"/>
          </a:xfrm>
        </p:spPr>
        <p:txBody>
          <a:bodyPr>
            <a:no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ER Diagram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CE9CAC9-74C4-2412-CE7C-A55E1F82BA41}"/>
              </a:ext>
            </a:extLst>
          </p:cNvPr>
          <p:cNvSpPr txBox="1">
            <a:spLocks/>
          </p:cNvSpPr>
          <p:nvPr/>
        </p:nvSpPr>
        <p:spPr>
          <a:xfrm>
            <a:off x="-10808681" y="964725"/>
            <a:ext cx="635707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Database Tables for user table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743FBB37-F21F-75A4-9297-8CB56657F136}"/>
              </a:ext>
            </a:extLst>
          </p:cNvPr>
          <p:cNvGraphicFramePr>
            <a:graphicFrameLocks/>
          </p:cNvGraphicFramePr>
          <p:nvPr/>
        </p:nvGraphicFramePr>
        <p:xfrm>
          <a:off x="20219327" y="3067748"/>
          <a:ext cx="10499360" cy="149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9872">
                  <a:extLst>
                    <a:ext uri="{9D8B030D-6E8A-4147-A177-3AD203B41FA5}">
                      <a16:colId xmlns:a16="http://schemas.microsoft.com/office/drawing/2014/main" val="3120372668"/>
                    </a:ext>
                  </a:extLst>
                </a:gridCol>
                <a:gridCol w="2099872">
                  <a:extLst>
                    <a:ext uri="{9D8B030D-6E8A-4147-A177-3AD203B41FA5}">
                      <a16:colId xmlns:a16="http://schemas.microsoft.com/office/drawing/2014/main" val="1889611062"/>
                    </a:ext>
                  </a:extLst>
                </a:gridCol>
                <a:gridCol w="2099872">
                  <a:extLst>
                    <a:ext uri="{9D8B030D-6E8A-4147-A177-3AD203B41FA5}">
                      <a16:colId xmlns:a16="http://schemas.microsoft.com/office/drawing/2014/main" val="829988618"/>
                    </a:ext>
                  </a:extLst>
                </a:gridCol>
                <a:gridCol w="2099872">
                  <a:extLst>
                    <a:ext uri="{9D8B030D-6E8A-4147-A177-3AD203B41FA5}">
                      <a16:colId xmlns:a16="http://schemas.microsoft.com/office/drawing/2014/main" val="1068074371"/>
                    </a:ext>
                  </a:extLst>
                </a:gridCol>
                <a:gridCol w="2099872">
                  <a:extLst>
                    <a:ext uri="{9D8B030D-6E8A-4147-A177-3AD203B41FA5}">
                      <a16:colId xmlns:a16="http://schemas.microsoft.com/office/drawing/2014/main" val="2718236258"/>
                    </a:ext>
                  </a:extLst>
                </a:gridCol>
              </a:tblGrid>
              <a:tr h="382616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S.no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Attributes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Data Type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Field Length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Constraint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55129222"/>
                  </a:ext>
                </a:extLst>
              </a:tr>
              <a:tr h="353757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1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username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varchar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20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Not null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40392289"/>
                  </a:ext>
                </a:extLst>
              </a:tr>
              <a:tr h="353184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2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password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varchar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8</a:t>
                      </a:r>
                      <a:endParaRPr lang="en-IN" dirty="0">
                        <a:solidFill>
                          <a:schemeClr val="bg1"/>
                        </a:solidFill>
                        <a:latin typeface="Source Code Pro ExtraLight" panose="020B0309030403020204" pitchFamily="49" charset="0"/>
                        <a:ea typeface="Source Code Pro ExtraLight" panose="020B0309030403020204" pitchFamily="49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Not null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90504758"/>
                  </a:ext>
                </a:extLst>
              </a:tr>
              <a:tr h="353757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3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Email ID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varchar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50</a:t>
                      </a:r>
                      <a:endParaRPr lang="en-IN" dirty="0">
                        <a:solidFill>
                          <a:schemeClr val="bg1"/>
                        </a:solidFill>
                        <a:latin typeface="Source Code Pro ExtraLight" panose="020B0309030403020204" pitchFamily="49" charset="0"/>
                        <a:ea typeface="Source Code Pro ExtraLight" panose="020B0309030403020204" pitchFamily="49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Not null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86125138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DAC9595B-6124-AEC3-EDDD-FC47C55D8A28}"/>
              </a:ext>
            </a:extLst>
          </p:cNvPr>
          <p:cNvSpPr txBox="1">
            <a:spLocks/>
          </p:cNvSpPr>
          <p:nvPr/>
        </p:nvSpPr>
        <p:spPr>
          <a:xfrm>
            <a:off x="16195625" y="758249"/>
            <a:ext cx="635707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Unit Testing</a:t>
            </a:r>
            <a:b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</a:br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For Password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C8513484-A49C-EA46-0D96-F62E4F90EDA4}"/>
              </a:ext>
            </a:extLst>
          </p:cNvPr>
          <p:cNvGraphicFramePr>
            <a:graphicFrameLocks/>
          </p:cNvGraphicFramePr>
          <p:nvPr/>
        </p:nvGraphicFramePr>
        <p:xfrm>
          <a:off x="-16675167" y="2620869"/>
          <a:ext cx="11077731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2577">
                  <a:extLst>
                    <a:ext uri="{9D8B030D-6E8A-4147-A177-3AD203B41FA5}">
                      <a16:colId xmlns:a16="http://schemas.microsoft.com/office/drawing/2014/main" val="3120372668"/>
                    </a:ext>
                  </a:extLst>
                </a:gridCol>
                <a:gridCol w="3692577">
                  <a:extLst>
                    <a:ext uri="{9D8B030D-6E8A-4147-A177-3AD203B41FA5}">
                      <a16:colId xmlns:a16="http://schemas.microsoft.com/office/drawing/2014/main" val="1889611062"/>
                    </a:ext>
                  </a:extLst>
                </a:gridCol>
                <a:gridCol w="3692577">
                  <a:extLst>
                    <a:ext uri="{9D8B030D-6E8A-4147-A177-3AD203B41FA5}">
                      <a16:colId xmlns:a16="http://schemas.microsoft.com/office/drawing/2014/main" val="1068074371"/>
                    </a:ext>
                  </a:extLst>
                </a:gridCol>
              </a:tblGrid>
              <a:tr h="391028"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Test Scenario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Test Data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Expected Results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55129222"/>
                  </a:ext>
                </a:extLst>
              </a:tr>
              <a:tr h="902372"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Enter password in proper format</a:t>
                      </a:r>
                    </a:p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Pattern={ }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Vrushali938#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Strong password is expected.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40392289"/>
                  </a:ext>
                </a:extLst>
              </a:tr>
              <a:tr h="631660"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Enter password in wrong format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33344455#33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Please enter valid password .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90504758"/>
                  </a:ext>
                </a:extLst>
              </a:tr>
              <a:tr h="902372"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Blank field 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IN" sz="1800" dirty="0">
                        <a:solidFill>
                          <a:schemeClr val="bg1"/>
                        </a:solidFill>
                        <a:latin typeface="Source Code Pro ExtraLight" panose="020B0309030403020204" pitchFamily="49" charset="0"/>
                        <a:ea typeface="Source Code Pro ExtraLight" panose="020B0309030403020204" pitchFamily="49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Please enter password/This field is compulsory.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86125138"/>
                  </a:ext>
                </a:extLst>
              </a:tr>
            </a:tbl>
          </a:graphicData>
        </a:graphic>
      </p:graphicFrame>
      <p:sp>
        <p:nvSpPr>
          <p:cNvPr id="20" name="Title 1">
            <a:extLst>
              <a:ext uri="{FF2B5EF4-FFF2-40B4-BE49-F238E27FC236}">
                <a16:creationId xmlns:a16="http://schemas.microsoft.com/office/drawing/2014/main" id="{34B2B65B-14E7-43A1-FD1A-163D1B485E78}"/>
              </a:ext>
            </a:extLst>
          </p:cNvPr>
          <p:cNvSpPr txBox="1">
            <a:spLocks/>
          </p:cNvSpPr>
          <p:nvPr/>
        </p:nvSpPr>
        <p:spPr>
          <a:xfrm>
            <a:off x="-13149984" y="510599"/>
            <a:ext cx="815396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Functional Testing</a:t>
            </a:r>
            <a:b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</a:br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For user input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4F5346-121F-1934-F03C-246F4CF2768C}"/>
              </a:ext>
            </a:extLst>
          </p:cNvPr>
          <p:cNvSpPr txBox="1"/>
          <p:nvPr/>
        </p:nvSpPr>
        <p:spPr>
          <a:xfrm>
            <a:off x="1371599" y="-5335548"/>
            <a:ext cx="105536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1">
                    <a:lumMod val="20000"/>
                    <a:lumOff val="80000"/>
                  </a:schemeClr>
                </a:solidFill>
                <a:latin typeface="Goudy Stout" panose="0202090407030B020401" pitchFamily="18" charset="0"/>
              </a:rPr>
              <a:t>Thank You</a:t>
            </a:r>
            <a:endParaRPr lang="en-IN" sz="6600" dirty="0">
              <a:solidFill>
                <a:schemeClr val="accent1">
                  <a:lumMod val="20000"/>
                  <a:lumOff val="80000"/>
                </a:schemeClr>
              </a:solidFill>
              <a:latin typeface="Goudy Stout" panose="0202090407030B020401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EC390AB-53CA-7B6E-AF65-B9299C9A7A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364" y="9570391"/>
            <a:ext cx="9370846" cy="5268528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962351A4-0AFD-5011-6DF5-4D7359907513}"/>
              </a:ext>
            </a:extLst>
          </p:cNvPr>
          <p:cNvSpPr txBox="1">
            <a:spLocks/>
          </p:cNvSpPr>
          <p:nvPr/>
        </p:nvSpPr>
        <p:spPr>
          <a:xfrm>
            <a:off x="1995322" y="-3680170"/>
            <a:ext cx="8257950" cy="13059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Positive Testing</a:t>
            </a:r>
          </a:p>
        </p:txBody>
      </p:sp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id="{6EF7D422-6AB2-83B5-30CB-248AD0A252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144337"/>
              </p:ext>
            </p:extLst>
          </p:nvPr>
        </p:nvGraphicFramePr>
        <p:xfrm>
          <a:off x="13071423" y="2248135"/>
          <a:ext cx="11589445" cy="2868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7889">
                  <a:extLst>
                    <a:ext uri="{9D8B030D-6E8A-4147-A177-3AD203B41FA5}">
                      <a16:colId xmlns:a16="http://schemas.microsoft.com/office/drawing/2014/main" val="3120372668"/>
                    </a:ext>
                  </a:extLst>
                </a:gridCol>
                <a:gridCol w="2317889">
                  <a:extLst>
                    <a:ext uri="{9D8B030D-6E8A-4147-A177-3AD203B41FA5}">
                      <a16:colId xmlns:a16="http://schemas.microsoft.com/office/drawing/2014/main" val="1889611062"/>
                    </a:ext>
                  </a:extLst>
                </a:gridCol>
                <a:gridCol w="2317889">
                  <a:extLst>
                    <a:ext uri="{9D8B030D-6E8A-4147-A177-3AD203B41FA5}">
                      <a16:colId xmlns:a16="http://schemas.microsoft.com/office/drawing/2014/main" val="1068074371"/>
                    </a:ext>
                  </a:extLst>
                </a:gridCol>
                <a:gridCol w="2317889">
                  <a:extLst>
                    <a:ext uri="{9D8B030D-6E8A-4147-A177-3AD203B41FA5}">
                      <a16:colId xmlns:a16="http://schemas.microsoft.com/office/drawing/2014/main" val="3955901009"/>
                    </a:ext>
                  </a:extLst>
                </a:gridCol>
                <a:gridCol w="2317889">
                  <a:extLst>
                    <a:ext uri="{9D8B030D-6E8A-4147-A177-3AD203B41FA5}">
                      <a16:colId xmlns:a16="http://schemas.microsoft.com/office/drawing/2014/main" val="3622556133"/>
                    </a:ext>
                  </a:extLst>
                </a:gridCol>
              </a:tblGrid>
              <a:tr h="370187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Test Scenario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Test Data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Expected Result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Actual Result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Remark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55129222"/>
                  </a:ext>
                </a:extLst>
              </a:tr>
              <a:tr h="586128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Give valid input command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Opening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Opening google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40392289"/>
                  </a:ext>
                </a:extLst>
              </a:tr>
              <a:tr h="132650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Give invalid invalid input command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Open coding file(the file that does not exit in the system)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The file you have searching Is not present  in system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Give command once again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90504758"/>
                  </a:ext>
                </a:extLst>
              </a:tr>
              <a:tr h="586128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Not giving input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600">
                        <a:solidFill>
                          <a:schemeClr val="bg1"/>
                        </a:solidFill>
                        <a:latin typeface="Source Code Pro ExtraLight" panose="020B0309030403020204" pitchFamily="49" charset="0"/>
                        <a:ea typeface="Source Code Pro ExtraLight" panose="020B0309030403020204" pitchFamily="49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What can I do for you.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It asks for command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77355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6860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05A05D06-9C39-1FE1-B35A-D3C4D97D249C}"/>
              </a:ext>
            </a:extLst>
          </p:cNvPr>
          <p:cNvSpPr/>
          <p:nvPr/>
        </p:nvSpPr>
        <p:spPr>
          <a:xfrm>
            <a:off x="514350" y="609600"/>
            <a:ext cx="304800" cy="3048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BD027-E93E-6641-4128-31B2ADBF3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8685"/>
            <a:ext cx="12192000" cy="72353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37EFF5-40AB-D958-1072-AA6CAB5BC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943100" y="0"/>
            <a:ext cx="1943100" cy="6859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4337A5-5232-0CB0-10BB-EDECECAD8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5885465"/>
            <a:ext cx="2667000" cy="6859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0CE04C-3AD0-D462-34C7-4CA466B68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39069">
            <a:off x="2155046" y="5821255"/>
            <a:ext cx="7793496" cy="77934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474C84-DDD8-66D2-1D4A-984019032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3945">
            <a:off x="306643" y="-9346156"/>
            <a:ext cx="11578713" cy="115787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27E651-49D7-3B4F-84B4-C72A66E9C1B3}"/>
              </a:ext>
            </a:extLst>
          </p:cNvPr>
          <p:cNvSpPr txBox="1"/>
          <p:nvPr/>
        </p:nvSpPr>
        <p:spPr>
          <a:xfrm>
            <a:off x="-13729290" y="2364863"/>
            <a:ext cx="90487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Swipe Race Demo" pitchFamily="2" charset="0"/>
              </a:rPr>
              <a:t>PARROT</a:t>
            </a:r>
            <a:endParaRPr lang="en-IN" sz="6600" dirty="0">
              <a:solidFill>
                <a:schemeClr val="bg1"/>
              </a:solidFill>
              <a:latin typeface="Swipe Race Demo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B0E7F7-5D0D-C31F-4D70-7AE803539024}"/>
              </a:ext>
            </a:extLst>
          </p:cNvPr>
          <p:cNvSpPr txBox="1"/>
          <p:nvPr/>
        </p:nvSpPr>
        <p:spPr>
          <a:xfrm>
            <a:off x="14287500" y="3434557"/>
            <a:ext cx="8753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OCR A Extended" panose="02010509020102010303" pitchFamily="50" charset="0"/>
              </a:rPr>
              <a:t>DESKTOP VOICE ASSISTANCE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94BF256-E103-68D6-E514-7B1A859C6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010586" y="56994"/>
            <a:ext cx="3010586" cy="6859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8C2605D-706F-E1FA-0B73-D8C7FD2AE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9150" y="5885465"/>
            <a:ext cx="3010586" cy="685956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AB2C8C48-DAA1-7FFC-3989-2799E95F10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293" y="9101884"/>
            <a:ext cx="4953000" cy="1313243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chemeClr val="bg1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By- Vrushali R. Patil</a:t>
            </a:r>
          </a:p>
          <a:p>
            <a:r>
              <a:rPr lang="en-IN" dirty="0">
                <a:solidFill>
                  <a:schemeClr val="bg1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Pratik P. Holkar</a:t>
            </a:r>
          </a:p>
          <a:p>
            <a:r>
              <a:rPr lang="en-IN" dirty="0">
                <a:solidFill>
                  <a:schemeClr val="bg1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Shrinek B Mungari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B2A6D7-D179-F3A0-BD53-764F9DAEE363}"/>
              </a:ext>
            </a:extLst>
          </p:cNvPr>
          <p:cNvSpPr txBox="1"/>
          <p:nvPr/>
        </p:nvSpPr>
        <p:spPr>
          <a:xfrm>
            <a:off x="-19152775" y="967948"/>
            <a:ext cx="6605989" cy="770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Use Case diagram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1419A2-B818-7DEB-4FE9-85658FE5E8F4}"/>
              </a:ext>
            </a:extLst>
          </p:cNvPr>
          <p:cNvSpPr txBox="1">
            <a:spLocks/>
          </p:cNvSpPr>
          <p:nvPr/>
        </p:nvSpPr>
        <p:spPr>
          <a:xfrm>
            <a:off x="1995322" y="-215075"/>
            <a:ext cx="8257950" cy="13059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Positive Testing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2ABAE01-30B8-CCB1-D5F3-1BD4C8FD9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602663" y="1272264"/>
            <a:ext cx="4578055" cy="496887"/>
          </a:xfrm>
        </p:spPr>
        <p:txBody>
          <a:bodyPr>
            <a:no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ER Diagram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CE9CAC9-74C4-2412-CE7C-A55E1F82BA41}"/>
              </a:ext>
            </a:extLst>
          </p:cNvPr>
          <p:cNvSpPr txBox="1">
            <a:spLocks/>
          </p:cNvSpPr>
          <p:nvPr/>
        </p:nvSpPr>
        <p:spPr>
          <a:xfrm>
            <a:off x="-10808681" y="964725"/>
            <a:ext cx="635707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Database Tables for user table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743FBB37-F21F-75A4-9297-8CB56657F136}"/>
              </a:ext>
            </a:extLst>
          </p:cNvPr>
          <p:cNvGraphicFramePr>
            <a:graphicFrameLocks/>
          </p:cNvGraphicFramePr>
          <p:nvPr/>
        </p:nvGraphicFramePr>
        <p:xfrm>
          <a:off x="20219327" y="3067748"/>
          <a:ext cx="10499360" cy="149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9872">
                  <a:extLst>
                    <a:ext uri="{9D8B030D-6E8A-4147-A177-3AD203B41FA5}">
                      <a16:colId xmlns:a16="http://schemas.microsoft.com/office/drawing/2014/main" val="3120372668"/>
                    </a:ext>
                  </a:extLst>
                </a:gridCol>
                <a:gridCol w="2099872">
                  <a:extLst>
                    <a:ext uri="{9D8B030D-6E8A-4147-A177-3AD203B41FA5}">
                      <a16:colId xmlns:a16="http://schemas.microsoft.com/office/drawing/2014/main" val="1889611062"/>
                    </a:ext>
                  </a:extLst>
                </a:gridCol>
                <a:gridCol w="2099872">
                  <a:extLst>
                    <a:ext uri="{9D8B030D-6E8A-4147-A177-3AD203B41FA5}">
                      <a16:colId xmlns:a16="http://schemas.microsoft.com/office/drawing/2014/main" val="829988618"/>
                    </a:ext>
                  </a:extLst>
                </a:gridCol>
                <a:gridCol w="2099872">
                  <a:extLst>
                    <a:ext uri="{9D8B030D-6E8A-4147-A177-3AD203B41FA5}">
                      <a16:colId xmlns:a16="http://schemas.microsoft.com/office/drawing/2014/main" val="1068074371"/>
                    </a:ext>
                  </a:extLst>
                </a:gridCol>
                <a:gridCol w="2099872">
                  <a:extLst>
                    <a:ext uri="{9D8B030D-6E8A-4147-A177-3AD203B41FA5}">
                      <a16:colId xmlns:a16="http://schemas.microsoft.com/office/drawing/2014/main" val="2718236258"/>
                    </a:ext>
                  </a:extLst>
                </a:gridCol>
              </a:tblGrid>
              <a:tr h="382616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S.no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Attributes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Data Type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Field Length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Constraint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55129222"/>
                  </a:ext>
                </a:extLst>
              </a:tr>
              <a:tr h="353757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1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username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varchar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20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Not null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40392289"/>
                  </a:ext>
                </a:extLst>
              </a:tr>
              <a:tr h="353184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2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password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varchar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8</a:t>
                      </a:r>
                      <a:endParaRPr lang="en-IN" dirty="0">
                        <a:solidFill>
                          <a:schemeClr val="bg1"/>
                        </a:solidFill>
                        <a:latin typeface="Source Code Pro ExtraLight" panose="020B0309030403020204" pitchFamily="49" charset="0"/>
                        <a:ea typeface="Source Code Pro ExtraLight" panose="020B0309030403020204" pitchFamily="49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Not null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90504758"/>
                  </a:ext>
                </a:extLst>
              </a:tr>
              <a:tr h="353757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3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Email ID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varchar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50</a:t>
                      </a:r>
                      <a:endParaRPr lang="en-IN" dirty="0">
                        <a:solidFill>
                          <a:schemeClr val="bg1"/>
                        </a:solidFill>
                        <a:latin typeface="Source Code Pro ExtraLight" panose="020B0309030403020204" pitchFamily="49" charset="0"/>
                        <a:ea typeface="Source Code Pro ExtraLight" panose="020B0309030403020204" pitchFamily="49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Not null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86125138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DAC9595B-6124-AEC3-EDDD-FC47C55D8A28}"/>
              </a:ext>
            </a:extLst>
          </p:cNvPr>
          <p:cNvSpPr txBox="1">
            <a:spLocks/>
          </p:cNvSpPr>
          <p:nvPr/>
        </p:nvSpPr>
        <p:spPr>
          <a:xfrm>
            <a:off x="16195625" y="758249"/>
            <a:ext cx="635707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Unit Testing</a:t>
            </a:r>
            <a:b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</a:br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For Password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4B2B65B-14E7-43A1-FD1A-163D1B485E78}"/>
              </a:ext>
            </a:extLst>
          </p:cNvPr>
          <p:cNvSpPr txBox="1">
            <a:spLocks/>
          </p:cNvSpPr>
          <p:nvPr/>
        </p:nvSpPr>
        <p:spPr>
          <a:xfrm>
            <a:off x="-13149984" y="510599"/>
            <a:ext cx="815396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Functional Testing</a:t>
            </a:r>
            <a:b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</a:br>
            <a:r>
              <a:rPr lang="en-IN" sz="4800" dirty="0">
                <a:solidFill>
                  <a:schemeClr val="bg1"/>
                </a:solidFill>
                <a:latin typeface="Source Code Pro Black" panose="020B0809030403020204" pitchFamily="49" charset="0"/>
                <a:ea typeface="Source Code Pro Black" panose="020B0809030403020204" pitchFamily="49" charset="0"/>
              </a:rPr>
              <a:t>For user input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4F5346-121F-1934-F03C-246F4CF2768C}"/>
              </a:ext>
            </a:extLst>
          </p:cNvPr>
          <p:cNvSpPr txBox="1"/>
          <p:nvPr/>
        </p:nvSpPr>
        <p:spPr>
          <a:xfrm>
            <a:off x="1371599" y="-5335548"/>
            <a:ext cx="105536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1">
                    <a:lumMod val="20000"/>
                    <a:lumOff val="80000"/>
                  </a:schemeClr>
                </a:solidFill>
                <a:latin typeface="Goudy Stout" panose="0202090407030B020401" pitchFamily="18" charset="0"/>
              </a:rPr>
              <a:t>Thank You</a:t>
            </a:r>
            <a:endParaRPr lang="en-IN" sz="6600" dirty="0">
              <a:solidFill>
                <a:schemeClr val="accent1">
                  <a:lumMod val="20000"/>
                  <a:lumOff val="80000"/>
                </a:schemeClr>
              </a:solidFill>
              <a:latin typeface="Goudy Stout" panose="0202090407030B020401" pitchFamily="18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9C880F5-D27A-570E-4A13-10EA4C8B51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7" y="1132245"/>
            <a:ext cx="9370846" cy="52685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975FB83-6ADE-0A18-91FF-7722F6087C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085" y="10652220"/>
            <a:ext cx="8737254" cy="4933978"/>
          </a:xfrm>
          <a:prstGeom prst="rect">
            <a:avLst/>
          </a:prstGeom>
        </p:spPr>
      </p:pic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03BA850E-B524-A7E4-89F9-34CA930AEF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632290"/>
              </p:ext>
            </p:extLst>
          </p:nvPr>
        </p:nvGraphicFramePr>
        <p:xfrm>
          <a:off x="13588794" y="1840595"/>
          <a:ext cx="11271455" cy="323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4291">
                  <a:extLst>
                    <a:ext uri="{9D8B030D-6E8A-4147-A177-3AD203B41FA5}">
                      <a16:colId xmlns:a16="http://schemas.microsoft.com/office/drawing/2014/main" val="3120372668"/>
                    </a:ext>
                  </a:extLst>
                </a:gridCol>
                <a:gridCol w="2254291">
                  <a:extLst>
                    <a:ext uri="{9D8B030D-6E8A-4147-A177-3AD203B41FA5}">
                      <a16:colId xmlns:a16="http://schemas.microsoft.com/office/drawing/2014/main" val="1889611062"/>
                    </a:ext>
                  </a:extLst>
                </a:gridCol>
                <a:gridCol w="2254291">
                  <a:extLst>
                    <a:ext uri="{9D8B030D-6E8A-4147-A177-3AD203B41FA5}">
                      <a16:colId xmlns:a16="http://schemas.microsoft.com/office/drawing/2014/main" val="1068074371"/>
                    </a:ext>
                  </a:extLst>
                </a:gridCol>
                <a:gridCol w="2254291">
                  <a:extLst>
                    <a:ext uri="{9D8B030D-6E8A-4147-A177-3AD203B41FA5}">
                      <a16:colId xmlns:a16="http://schemas.microsoft.com/office/drawing/2014/main" val="3955901009"/>
                    </a:ext>
                  </a:extLst>
                </a:gridCol>
                <a:gridCol w="2254291">
                  <a:extLst>
                    <a:ext uri="{9D8B030D-6E8A-4147-A177-3AD203B41FA5}">
                      <a16:colId xmlns:a16="http://schemas.microsoft.com/office/drawing/2014/main" val="3622556133"/>
                    </a:ext>
                  </a:extLst>
                </a:gridCol>
              </a:tblGrid>
              <a:tr h="666233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Module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Test data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Expected results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Actual result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Remark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55129222"/>
                  </a:ext>
                </a:extLst>
              </a:tr>
              <a:tr h="1364191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 using valid username and password/login using invalid username and password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Loging successful</a:t>
                      </a:r>
                    </a:p>
                    <a:p>
                      <a:endParaRPr lang="en-IN" sz="1600" dirty="0">
                        <a:solidFill>
                          <a:schemeClr val="bg1"/>
                        </a:solidFill>
                        <a:latin typeface="Corbel" panose="020B0503020204020204" pitchFamily="34" charset="0"/>
                        <a:ea typeface="Source Code Pro ExtraLight" panose="020B0309030403020204" pitchFamily="49" charset="0"/>
                      </a:endParaRPr>
                    </a:p>
                    <a:p>
                      <a:endParaRPr lang="en-IN" sz="1600" dirty="0">
                        <a:solidFill>
                          <a:schemeClr val="bg1"/>
                        </a:solidFill>
                        <a:latin typeface="Corbel" panose="020B0503020204020204" pitchFamily="34" charset="0"/>
                        <a:ea typeface="Source Code Pro ExtraLight" panose="020B0309030403020204" pitchFamily="49" charset="0"/>
                      </a:endParaRPr>
                    </a:p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Loging unsuccessful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Loging successful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40392289"/>
                  </a:ext>
                </a:extLst>
              </a:tr>
              <a:tr h="856585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Input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Valid input with clear voice/invalid input with noise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Recognising commands</a:t>
                      </a:r>
                    </a:p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Please say that again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Recognising commands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90504758"/>
                  </a:ext>
                </a:extLst>
              </a:tr>
              <a:tr h="348979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Output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IN" sz="1600" dirty="0">
                        <a:solidFill>
                          <a:schemeClr val="bg1"/>
                        </a:solidFill>
                        <a:latin typeface="Corbel" panose="020B0503020204020204" pitchFamily="34" charset="0"/>
                        <a:ea typeface="Source Code Pro ExtraLight" panose="020B0309030403020204" pitchFamily="49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Executing tasks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Executing tasks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77355328"/>
                  </a:ext>
                </a:extLst>
              </a:tr>
            </a:tbl>
          </a:graphicData>
        </a:graphic>
      </p:graphicFrame>
      <p:graphicFrame>
        <p:nvGraphicFramePr>
          <p:cNvPr id="22" name="Table 4">
            <a:extLst>
              <a:ext uri="{FF2B5EF4-FFF2-40B4-BE49-F238E27FC236}">
                <a16:creationId xmlns:a16="http://schemas.microsoft.com/office/drawing/2014/main" id="{AAC6AC05-8E67-8E78-3879-DFEABE021A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9771395"/>
              </p:ext>
            </p:extLst>
          </p:nvPr>
        </p:nvGraphicFramePr>
        <p:xfrm>
          <a:off x="-12223956" y="1783445"/>
          <a:ext cx="11271455" cy="323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4291">
                  <a:extLst>
                    <a:ext uri="{9D8B030D-6E8A-4147-A177-3AD203B41FA5}">
                      <a16:colId xmlns:a16="http://schemas.microsoft.com/office/drawing/2014/main" val="3120372668"/>
                    </a:ext>
                  </a:extLst>
                </a:gridCol>
                <a:gridCol w="2254291">
                  <a:extLst>
                    <a:ext uri="{9D8B030D-6E8A-4147-A177-3AD203B41FA5}">
                      <a16:colId xmlns:a16="http://schemas.microsoft.com/office/drawing/2014/main" val="1889611062"/>
                    </a:ext>
                  </a:extLst>
                </a:gridCol>
                <a:gridCol w="2254291">
                  <a:extLst>
                    <a:ext uri="{9D8B030D-6E8A-4147-A177-3AD203B41FA5}">
                      <a16:colId xmlns:a16="http://schemas.microsoft.com/office/drawing/2014/main" val="1068074371"/>
                    </a:ext>
                  </a:extLst>
                </a:gridCol>
                <a:gridCol w="2254291">
                  <a:extLst>
                    <a:ext uri="{9D8B030D-6E8A-4147-A177-3AD203B41FA5}">
                      <a16:colId xmlns:a16="http://schemas.microsoft.com/office/drawing/2014/main" val="3955901009"/>
                    </a:ext>
                  </a:extLst>
                </a:gridCol>
                <a:gridCol w="2254291">
                  <a:extLst>
                    <a:ext uri="{9D8B030D-6E8A-4147-A177-3AD203B41FA5}">
                      <a16:colId xmlns:a16="http://schemas.microsoft.com/office/drawing/2014/main" val="3622556133"/>
                    </a:ext>
                  </a:extLst>
                </a:gridCol>
              </a:tblGrid>
              <a:tr h="666233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Module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Test data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Expected results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Actual result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1"/>
                          </a:solidFill>
                          <a:latin typeface="Source Code Pro Black" panose="020B0809030403020204" pitchFamily="49" charset="0"/>
                          <a:ea typeface="Source Code Pro Black" panose="020B0809030403020204" pitchFamily="49" charset="0"/>
                        </a:rPr>
                        <a:t>Remark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55129222"/>
                  </a:ext>
                </a:extLst>
              </a:tr>
              <a:tr h="1364191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 using valid username and password/login using invalid username and password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Loging successful</a:t>
                      </a:r>
                    </a:p>
                    <a:p>
                      <a:endParaRPr lang="en-IN" sz="1600" dirty="0">
                        <a:solidFill>
                          <a:schemeClr val="bg1"/>
                        </a:solidFill>
                        <a:latin typeface="Corbel" panose="020B0503020204020204" pitchFamily="34" charset="0"/>
                        <a:ea typeface="Source Code Pro ExtraLight" panose="020B0309030403020204" pitchFamily="49" charset="0"/>
                      </a:endParaRPr>
                    </a:p>
                    <a:p>
                      <a:endParaRPr lang="en-IN" sz="1600" dirty="0">
                        <a:solidFill>
                          <a:schemeClr val="bg1"/>
                        </a:solidFill>
                        <a:latin typeface="Corbel" panose="020B0503020204020204" pitchFamily="34" charset="0"/>
                        <a:ea typeface="Source Code Pro ExtraLight" panose="020B0309030403020204" pitchFamily="49" charset="0"/>
                      </a:endParaRPr>
                    </a:p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Loging unsuccessful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Loging successful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40392289"/>
                  </a:ext>
                </a:extLst>
              </a:tr>
              <a:tr h="856585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Input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Valid input with clear voice/invalid input with noise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Recognising commands</a:t>
                      </a:r>
                    </a:p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Please say that again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Recognising commands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90504758"/>
                  </a:ext>
                </a:extLst>
              </a:tr>
              <a:tr h="348979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Output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IN" sz="1600" dirty="0">
                        <a:solidFill>
                          <a:schemeClr val="bg1"/>
                        </a:solidFill>
                        <a:latin typeface="Corbel" panose="020B0503020204020204" pitchFamily="34" charset="0"/>
                        <a:ea typeface="Source Code Pro ExtraLight" panose="020B0309030403020204" pitchFamily="49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Executing tasks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Corbel" panose="020B0503020204020204" pitchFamily="34" charset="0"/>
                          <a:ea typeface="Source Code Pro ExtraLight" panose="020B0309030403020204" pitchFamily="49" charset="0"/>
                        </a:rPr>
                        <a:t>Executing tasks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  <a:latin typeface="Source Code Pro ExtraLight" panose="020B0309030403020204" pitchFamily="49" charset="0"/>
                          <a:ea typeface="Source Code Pro ExtraLight" panose="020B0309030403020204" pitchFamily="49" charset="0"/>
                        </a:rPr>
                        <a:t>pass</a:t>
                      </a:r>
                    </a:p>
                  </a:txBody>
                  <a:tcPr>
                    <a:gradFill>
                      <a:gsLst>
                        <a:gs pos="0">
                          <a:schemeClr val="tx1">
                            <a:lumMod val="75000"/>
                            <a:lumOff val="25000"/>
                          </a:schemeClr>
                        </a:gs>
                        <a:gs pos="74000">
                          <a:schemeClr val="tx1">
                            <a:lumMod val="85000"/>
                            <a:lumOff val="15000"/>
                          </a:schemeClr>
                        </a:gs>
                        <a:gs pos="8300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bg2">
                            <a:lumMod val="1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77355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0277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4291</Words>
  <Application>Microsoft Office PowerPoint</Application>
  <PresentationFormat>Widescreen</PresentationFormat>
  <Paragraphs>1453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Calibri</vt:lpstr>
      <vt:lpstr>Calibri Light</vt:lpstr>
      <vt:lpstr>Corbel</vt:lpstr>
      <vt:lpstr>Goudy Stout</vt:lpstr>
      <vt:lpstr>OCR A Extended</vt:lpstr>
      <vt:lpstr>Source Code Pro</vt:lpstr>
      <vt:lpstr>Source Code Pro Black</vt:lpstr>
      <vt:lpstr>Source Code Pro ExtraLight</vt:lpstr>
      <vt:lpstr>Swipe Race Demo</vt:lpstr>
      <vt:lpstr>Office Theme</vt:lpstr>
      <vt:lpstr>PowerPoint Presentation</vt:lpstr>
      <vt:lpstr>PowerPoint Presentation</vt:lpstr>
      <vt:lpstr>ER Diagram</vt:lpstr>
      <vt:lpstr>ER Diagram</vt:lpstr>
      <vt:lpstr>ER Diagram</vt:lpstr>
      <vt:lpstr>ER Diagram</vt:lpstr>
      <vt:lpstr>ER Diagram</vt:lpstr>
      <vt:lpstr>ER Diagram</vt:lpstr>
      <vt:lpstr>ER Diagram</vt:lpstr>
      <vt:lpstr>ER Diagram</vt:lpstr>
      <vt:lpstr>ER Diagram</vt:lpstr>
      <vt:lpstr>ER Diagram</vt:lpstr>
      <vt:lpstr>ER Diagram</vt:lpstr>
      <vt:lpstr>ER Diagram</vt:lpstr>
      <vt:lpstr>ER Diagram</vt:lpstr>
      <vt:lpstr>ER Diagram</vt:lpstr>
      <vt:lpstr>ER Diagram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PRATIK HOLKAR</dc:creator>
  <cp:lastModifiedBy>PRATIK HOLKAR</cp:lastModifiedBy>
  <cp:revision>11</cp:revision>
  <dcterms:created xsi:type="dcterms:W3CDTF">2023-08-19T15:23:42Z</dcterms:created>
  <dcterms:modified xsi:type="dcterms:W3CDTF">2023-08-22T06:22:08Z</dcterms:modified>
</cp:coreProperties>
</file>